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256" r:id="rId2"/>
    <p:sldId id="276" r:id="rId3"/>
    <p:sldId id="258" r:id="rId4"/>
    <p:sldId id="275" r:id="rId5"/>
    <p:sldId id="259" r:id="rId6"/>
    <p:sldId id="281" r:id="rId7"/>
    <p:sldId id="282" r:id="rId8"/>
    <p:sldId id="260" r:id="rId9"/>
    <p:sldId id="261" r:id="rId10"/>
    <p:sldId id="262" r:id="rId11"/>
    <p:sldId id="288" r:id="rId12"/>
    <p:sldId id="287" r:id="rId13"/>
    <p:sldId id="257" r:id="rId14"/>
    <p:sldId id="263" r:id="rId15"/>
    <p:sldId id="264" r:id="rId16"/>
    <p:sldId id="266" r:id="rId17"/>
    <p:sldId id="265" r:id="rId18"/>
    <p:sldId id="267" r:id="rId19"/>
    <p:sldId id="268" r:id="rId20"/>
    <p:sldId id="269" r:id="rId21"/>
    <p:sldId id="270" r:id="rId22"/>
    <p:sldId id="271" r:id="rId23"/>
    <p:sldId id="279" r:id="rId24"/>
    <p:sldId id="280" r:id="rId25"/>
    <p:sldId id="278" r:id="rId26"/>
    <p:sldId id="277" r:id="rId27"/>
    <p:sldId id="272" r:id="rId28"/>
    <p:sldId id="273" r:id="rId29"/>
    <p:sldId id="274" r:id="rId30"/>
    <p:sldId id="283" r:id="rId31"/>
    <p:sldId id="284" r:id="rId32"/>
    <p:sldId id="285"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ish"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3" autoAdjust="0"/>
    <p:restoredTop sz="94660"/>
  </p:normalViewPr>
  <p:slideViewPr>
    <p:cSldViewPr>
      <p:cViewPr varScale="1">
        <p:scale>
          <a:sx n="74" d="100"/>
          <a:sy n="74" d="100"/>
        </p:scale>
        <p:origin x="-40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7B91F-A9C8-48DF-8C27-8EA879BB524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FF57E30-8B84-4406-979D-D7CC62A99C60}">
      <dgm:prSet phldrT="[Text]"/>
      <dgm:spPr/>
      <dgm:t>
        <a:bodyPr/>
        <a:lstStyle/>
        <a:p>
          <a:r>
            <a:rPr lang="en-US" dirty="0"/>
            <a:t>Pre-treatment</a:t>
          </a:r>
        </a:p>
      </dgm:t>
    </dgm:pt>
    <dgm:pt modelId="{66A40BA7-42DB-4051-AE6C-99221E8AFC60}" type="parTrans" cxnId="{CC2727ED-39F9-41BF-A2C3-DFD52E6DB8E9}">
      <dgm:prSet/>
      <dgm:spPr/>
      <dgm:t>
        <a:bodyPr/>
        <a:lstStyle/>
        <a:p>
          <a:endParaRPr lang="en-US"/>
        </a:p>
      </dgm:t>
    </dgm:pt>
    <dgm:pt modelId="{DC131315-F0AD-4D35-BA42-0E5AE17BD3D8}" type="sibTrans" cxnId="{CC2727ED-39F9-41BF-A2C3-DFD52E6DB8E9}">
      <dgm:prSet/>
      <dgm:spPr/>
      <dgm:t>
        <a:bodyPr/>
        <a:lstStyle/>
        <a:p>
          <a:endParaRPr lang="en-US"/>
        </a:p>
      </dgm:t>
    </dgm:pt>
    <dgm:pt modelId="{1EB0AA08-FB72-409E-BE8F-B76F798EFC39}">
      <dgm:prSet phldrT="[Text]"/>
      <dgm:spPr/>
      <dgm:t>
        <a:bodyPr/>
        <a:lstStyle/>
        <a:p>
          <a:r>
            <a:rPr lang="en-US"/>
            <a:t>Wetland</a:t>
          </a:r>
        </a:p>
      </dgm:t>
    </dgm:pt>
    <dgm:pt modelId="{6DE6E5CB-D04E-4DFE-BF07-2153F8FE650C}" type="parTrans" cxnId="{FA547405-A531-4BB1-9BA2-60E95F1CF2C6}">
      <dgm:prSet/>
      <dgm:spPr/>
      <dgm:t>
        <a:bodyPr/>
        <a:lstStyle/>
        <a:p>
          <a:endParaRPr lang="en-US"/>
        </a:p>
      </dgm:t>
    </dgm:pt>
    <dgm:pt modelId="{040A053D-818C-4C04-A41C-B2D842D6E7C0}" type="sibTrans" cxnId="{FA547405-A531-4BB1-9BA2-60E95F1CF2C6}">
      <dgm:prSet/>
      <dgm:spPr/>
      <dgm:t>
        <a:bodyPr/>
        <a:lstStyle/>
        <a:p>
          <a:endParaRPr lang="en-US"/>
        </a:p>
      </dgm:t>
    </dgm:pt>
    <dgm:pt modelId="{E5655E1B-FC97-4038-96BF-056827D9F978}">
      <dgm:prSet phldrT="[Text]"/>
      <dgm:spPr/>
      <dgm:t>
        <a:bodyPr/>
        <a:lstStyle/>
        <a:p>
          <a:r>
            <a:rPr lang="en-US" dirty="0"/>
            <a:t>Discharge</a:t>
          </a:r>
        </a:p>
      </dgm:t>
    </dgm:pt>
    <dgm:pt modelId="{E1408664-0CD7-4297-B135-F75D697D695D}" type="parTrans" cxnId="{6818955B-4344-4241-8DE8-E8160E796DF0}">
      <dgm:prSet/>
      <dgm:spPr/>
      <dgm:t>
        <a:bodyPr/>
        <a:lstStyle/>
        <a:p>
          <a:endParaRPr lang="en-US"/>
        </a:p>
      </dgm:t>
    </dgm:pt>
    <dgm:pt modelId="{E416D519-0D2A-4CF4-A685-1490AB269061}" type="sibTrans" cxnId="{6818955B-4344-4241-8DE8-E8160E796DF0}">
      <dgm:prSet/>
      <dgm:spPr/>
      <dgm:t>
        <a:bodyPr/>
        <a:lstStyle/>
        <a:p>
          <a:endParaRPr lang="en-US"/>
        </a:p>
      </dgm:t>
    </dgm:pt>
    <dgm:pt modelId="{91031756-4360-46D7-A9EA-06B7D5D6A92E}" type="pres">
      <dgm:prSet presAssocID="{E707B91F-A9C8-48DF-8C27-8EA879BB5249}" presName="Name0" presStyleCnt="0">
        <dgm:presLayoutVars>
          <dgm:dir/>
          <dgm:resizeHandles val="exact"/>
        </dgm:presLayoutVars>
      </dgm:prSet>
      <dgm:spPr/>
      <dgm:t>
        <a:bodyPr/>
        <a:lstStyle/>
        <a:p>
          <a:endParaRPr lang="en-US"/>
        </a:p>
      </dgm:t>
    </dgm:pt>
    <dgm:pt modelId="{3AF6CEB1-EECC-4EB0-8B6E-51C01168CBAC}" type="pres">
      <dgm:prSet presAssocID="{EFF57E30-8B84-4406-979D-D7CC62A99C60}" presName="node" presStyleLbl="node1" presStyleIdx="0" presStyleCnt="3" custLinFactY="36254" custLinFactNeighborX="-836" custLinFactNeighborY="100000">
        <dgm:presLayoutVars>
          <dgm:bulletEnabled val="1"/>
        </dgm:presLayoutVars>
      </dgm:prSet>
      <dgm:spPr/>
      <dgm:t>
        <a:bodyPr/>
        <a:lstStyle/>
        <a:p>
          <a:endParaRPr lang="en-US"/>
        </a:p>
      </dgm:t>
    </dgm:pt>
    <dgm:pt modelId="{32C4C93C-7793-4C62-BEA6-C789C338AF44}" type="pres">
      <dgm:prSet presAssocID="{DC131315-F0AD-4D35-BA42-0E5AE17BD3D8}" presName="sibTrans" presStyleLbl="sibTrans2D1" presStyleIdx="0" presStyleCnt="2" custAng="0" custLinFactNeighborX="1563" custLinFactNeighborY="6675"/>
      <dgm:spPr/>
      <dgm:t>
        <a:bodyPr/>
        <a:lstStyle/>
        <a:p>
          <a:endParaRPr lang="en-US"/>
        </a:p>
      </dgm:t>
    </dgm:pt>
    <dgm:pt modelId="{081776B0-5EE4-4AC5-9024-5F3D716EA38F}" type="pres">
      <dgm:prSet presAssocID="{DC131315-F0AD-4D35-BA42-0E5AE17BD3D8}" presName="connectorText" presStyleLbl="sibTrans2D1" presStyleIdx="0" presStyleCnt="2"/>
      <dgm:spPr/>
      <dgm:t>
        <a:bodyPr/>
        <a:lstStyle/>
        <a:p>
          <a:endParaRPr lang="en-US"/>
        </a:p>
      </dgm:t>
    </dgm:pt>
    <dgm:pt modelId="{CBAEB27A-6EA3-4272-9C92-4D336D8E3CFF}" type="pres">
      <dgm:prSet presAssocID="{1EB0AA08-FB72-409E-BE8F-B76F798EFC39}" presName="node" presStyleLbl="node1" presStyleIdx="1" presStyleCnt="3" custLinFactY="30504" custLinFactNeighborX="2806" custLinFactNeighborY="100000">
        <dgm:presLayoutVars>
          <dgm:bulletEnabled val="1"/>
        </dgm:presLayoutVars>
      </dgm:prSet>
      <dgm:spPr/>
      <dgm:t>
        <a:bodyPr/>
        <a:lstStyle/>
        <a:p>
          <a:endParaRPr lang="en-US"/>
        </a:p>
      </dgm:t>
    </dgm:pt>
    <dgm:pt modelId="{65EE2D7D-E0B0-458F-8E2B-16CEB11D08AA}" type="pres">
      <dgm:prSet presAssocID="{040A053D-818C-4C04-A41C-B2D842D6E7C0}" presName="sibTrans" presStyleLbl="sibTrans2D1" presStyleIdx="1" presStyleCnt="2"/>
      <dgm:spPr/>
      <dgm:t>
        <a:bodyPr/>
        <a:lstStyle/>
        <a:p>
          <a:endParaRPr lang="en-US"/>
        </a:p>
      </dgm:t>
    </dgm:pt>
    <dgm:pt modelId="{57FA9A82-6378-4FB4-B990-0C374B68B777}" type="pres">
      <dgm:prSet presAssocID="{040A053D-818C-4C04-A41C-B2D842D6E7C0}" presName="connectorText" presStyleLbl="sibTrans2D1" presStyleIdx="1" presStyleCnt="2"/>
      <dgm:spPr/>
      <dgm:t>
        <a:bodyPr/>
        <a:lstStyle/>
        <a:p>
          <a:endParaRPr lang="en-US"/>
        </a:p>
      </dgm:t>
    </dgm:pt>
    <dgm:pt modelId="{C58C9984-3D13-481C-BF2F-0A6BAB523BB8}" type="pres">
      <dgm:prSet presAssocID="{E5655E1B-FC97-4038-96BF-056827D9F978}" presName="node" presStyleLbl="node1" presStyleIdx="2" presStyleCnt="3" custLinFactY="36254" custLinFactNeighborX="-2176" custLinFactNeighborY="100000">
        <dgm:presLayoutVars>
          <dgm:bulletEnabled val="1"/>
        </dgm:presLayoutVars>
      </dgm:prSet>
      <dgm:spPr/>
      <dgm:t>
        <a:bodyPr/>
        <a:lstStyle/>
        <a:p>
          <a:endParaRPr lang="en-US"/>
        </a:p>
      </dgm:t>
    </dgm:pt>
  </dgm:ptLst>
  <dgm:cxnLst>
    <dgm:cxn modelId="{56FFFD06-9F46-4DD5-9CF7-EE62E1264C5D}" type="presOf" srcId="{DC131315-F0AD-4D35-BA42-0E5AE17BD3D8}" destId="{32C4C93C-7793-4C62-BEA6-C789C338AF44}" srcOrd="0" destOrd="0" presId="urn:microsoft.com/office/officeart/2005/8/layout/process1"/>
    <dgm:cxn modelId="{3E1FFF9E-1F1B-48E0-A397-0DE7BA9E1DAA}" type="presOf" srcId="{040A053D-818C-4C04-A41C-B2D842D6E7C0}" destId="{57FA9A82-6378-4FB4-B990-0C374B68B777}" srcOrd="1" destOrd="0" presId="urn:microsoft.com/office/officeart/2005/8/layout/process1"/>
    <dgm:cxn modelId="{CC2727ED-39F9-41BF-A2C3-DFD52E6DB8E9}" srcId="{E707B91F-A9C8-48DF-8C27-8EA879BB5249}" destId="{EFF57E30-8B84-4406-979D-D7CC62A99C60}" srcOrd="0" destOrd="0" parTransId="{66A40BA7-42DB-4051-AE6C-99221E8AFC60}" sibTransId="{DC131315-F0AD-4D35-BA42-0E5AE17BD3D8}"/>
    <dgm:cxn modelId="{D0D6FF19-CA5E-47B4-B032-10FE9427FE7A}" type="presOf" srcId="{E707B91F-A9C8-48DF-8C27-8EA879BB5249}" destId="{91031756-4360-46D7-A9EA-06B7D5D6A92E}" srcOrd="0" destOrd="0" presId="urn:microsoft.com/office/officeart/2005/8/layout/process1"/>
    <dgm:cxn modelId="{31B3BFCB-62DF-4A6B-A3AF-486C738D3328}" type="presOf" srcId="{040A053D-818C-4C04-A41C-B2D842D6E7C0}" destId="{65EE2D7D-E0B0-458F-8E2B-16CEB11D08AA}" srcOrd="0" destOrd="0" presId="urn:microsoft.com/office/officeart/2005/8/layout/process1"/>
    <dgm:cxn modelId="{E0F358E2-F565-4D61-ADA8-16EC9C18699F}" type="presOf" srcId="{E5655E1B-FC97-4038-96BF-056827D9F978}" destId="{C58C9984-3D13-481C-BF2F-0A6BAB523BB8}" srcOrd="0" destOrd="0" presId="urn:microsoft.com/office/officeart/2005/8/layout/process1"/>
    <dgm:cxn modelId="{F6D98CC1-8033-4847-A19A-E55F7A914E5E}" type="presOf" srcId="{1EB0AA08-FB72-409E-BE8F-B76F798EFC39}" destId="{CBAEB27A-6EA3-4272-9C92-4D336D8E3CFF}" srcOrd="0" destOrd="0" presId="urn:microsoft.com/office/officeart/2005/8/layout/process1"/>
    <dgm:cxn modelId="{E025483B-3D8C-4DB2-99F4-37C5C3464622}" type="presOf" srcId="{DC131315-F0AD-4D35-BA42-0E5AE17BD3D8}" destId="{081776B0-5EE4-4AC5-9024-5F3D716EA38F}" srcOrd="1" destOrd="0" presId="urn:microsoft.com/office/officeart/2005/8/layout/process1"/>
    <dgm:cxn modelId="{4E780605-1EC2-4F7D-A095-09CDD2BE4C28}" type="presOf" srcId="{EFF57E30-8B84-4406-979D-D7CC62A99C60}" destId="{3AF6CEB1-EECC-4EB0-8B6E-51C01168CBAC}" srcOrd="0" destOrd="0" presId="urn:microsoft.com/office/officeart/2005/8/layout/process1"/>
    <dgm:cxn modelId="{FA547405-A531-4BB1-9BA2-60E95F1CF2C6}" srcId="{E707B91F-A9C8-48DF-8C27-8EA879BB5249}" destId="{1EB0AA08-FB72-409E-BE8F-B76F798EFC39}" srcOrd="1" destOrd="0" parTransId="{6DE6E5CB-D04E-4DFE-BF07-2153F8FE650C}" sibTransId="{040A053D-818C-4C04-A41C-B2D842D6E7C0}"/>
    <dgm:cxn modelId="{6818955B-4344-4241-8DE8-E8160E796DF0}" srcId="{E707B91F-A9C8-48DF-8C27-8EA879BB5249}" destId="{E5655E1B-FC97-4038-96BF-056827D9F978}" srcOrd="2" destOrd="0" parTransId="{E1408664-0CD7-4297-B135-F75D697D695D}" sibTransId="{E416D519-0D2A-4CF4-A685-1490AB269061}"/>
    <dgm:cxn modelId="{9ADFCFA4-B05D-47AB-8B02-FED091080E54}" type="presParOf" srcId="{91031756-4360-46D7-A9EA-06B7D5D6A92E}" destId="{3AF6CEB1-EECC-4EB0-8B6E-51C01168CBAC}" srcOrd="0" destOrd="0" presId="urn:microsoft.com/office/officeart/2005/8/layout/process1"/>
    <dgm:cxn modelId="{3FA7D34F-DDD5-4192-AB71-EB43B468A293}" type="presParOf" srcId="{91031756-4360-46D7-A9EA-06B7D5D6A92E}" destId="{32C4C93C-7793-4C62-BEA6-C789C338AF44}" srcOrd="1" destOrd="0" presId="urn:microsoft.com/office/officeart/2005/8/layout/process1"/>
    <dgm:cxn modelId="{DDD89BC0-3289-4E27-8180-EA345D3D5B95}" type="presParOf" srcId="{32C4C93C-7793-4C62-BEA6-C789C338AF44}" destId="{081776B0-5EE4-4AC5-9024-5F3D716EA38F}" srcOrd="0" destOrd="0" presId="urn:microsoft.com/office/officeart/2005/8/layout/process1"/>
    <dgm:cxn modelId="{37B3D900-4ED0-4F3D-A210-0C9BBF4C9700}" type="presParOf" srcId="{91031756-4360-46D7-A9EA-06B7D5D6A92E}" destId="{CBAEB27A-6EA3-4272-9C92-4D336D8E3CFF}" srcOrd="2" destOrd="0" presId="urn:microsoft.com/office/officeart/2005/8/layout/process1"/>
    <dgm:cxn modelId="{36748DAB-5FE3-41C1-93E9-EAB8FBCBC52E}" type="presParOf" srcId="{91031756-4360-46D7-A9EA-06B7D5D6A92E}" destId="{65EE2D7D-E0B0-458F-8E2B-16CEB11D08AA}" srcOrd="3" destOrd="0" presId="urn:microsoft.com/office/officeart/2005/8/layout/process1"/>
    <dgm:cxn modelId="{1C70ED4D-F1DC-458E-AE47-917A7E6DC640}" type="presParOf" srcId="{65EE2D7D-E0B0-458F-8E2B-16CEB11D08AA}" destId="{57FA9A82-6378-4FB4-B990-0C374B68B777}" srcOrd="0" destOrd="0" presId="urn:microsoft.com/office/officeart/2005/8/layout/process1"/>
    <dgm:cxn modelId="{50593E08-9B39-41C1-924D-7AAD66740ED2}" type="presParOf" srcId="{91031756-4360-46D7-A9EA-06B7D5D6A92E}" destId="{C58C9984-3D13-481C-BF2F-0A6BAB523BB8}"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F6CEB1-EECC-4EB0-8B6E-51C01168CBAC}">
      <dsp:nvSpPr>
        <dsp:cNvPr id="0" name=""/>
        <dsp:cNvSpPr/>
      </dsp:nvSpPr>
      <dsp:spPr>
        <a:xfrm>
          <a:off x="3" y="457612"/>
          <a:ext cx="2208584" cy="13251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Pre-treatment</a:t>
          </a:r>
        </a:p>
      </dsp:txBody>
      <dsp:txXfrm>
        <a:off x="3" y="457612"/>
        <a:ext cx="2208584" cy="1325150"/>
      </dsp:txXfrm>
    </dsp:sp>
    <dsp:sp modelId="{32C4C93C-7793-4C62-BEA6-C789C338AF44}">
      <dsp:nvSpPr>
        <dsp:cNvPr id="0" name=""/>
        <dsp:cNvSpPr/>
      </dsp:nvSpPr>
      <dsp:spPr>
        <a:xfrm>
          <a:off x="2445075" y="882884"/>
          <a:ext cx="485272" cy="5477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445075" y="882884"/>
        <a:ext cx="485272" cy="547728"/>
      </dsp:txXfrm>
    </dsp:sp>
    <dsp:sp modelId="{CBAEB27A-6EA3-4272-9C92-4D336D8E3CFF}">
      <dsp:nvSpPr>
        <dsp:cNvPr id="0" name=""/>
        <dsp:cNvSpPr/>
      </dsp:nvSpPr>
      <dsp:spPr>
        <a:xfrm>
          <a:off x="3124196" y="457612"/>
          <a:ext cx="2208584" cy="13251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a:t>Wetland</a:t>
          </a:r>
        </a:p>
      </dsp:txBody>
      <dsp:txXfrm>
        <a:off x="3124196" y="457612"/>
        <a:ext cx="2208584" cy="1325150"/>
      </dsp:txXfrm>
    </dsp:sp>
    <dsp:sp modelId="{65EE2D7D-E0B0-458F-8E2B-16CEB11D08AA}">
      <dsp:nvSpPr>
        <dsp:cNvPr id="0" name=""/>
        <dsp:cNvSpPr/>
      </dsp:nvSpPr>
      <dsp:spPr>
        <a:xfrm>
          <a:off x="5542636" y="846323"/>
          <a:ext cx="444893" cy="5477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542636" y="846323"/>
        <a:ext cx="444893" cy="547728"/>
      </dsp:txXfrm>
    </dsp:sp>
    <dsp:sp modelId="{C58C9984-3D13-481C-BF2F-0A6BAB523BB8}">
      <dsp:nvSpPr>
        <dsp:cNvPr id="0" name=""/>
        <dsp:cNvSpPr/>
      </dsp:nvSpPr>
      <dsp:spPr>
        <a:xfrm>
          <a:off x="6172202" y="457612"/>
          <a:ext cx="2208584" cy="13251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Discharge</a:t>
          </a:r>
        </a:p>
      </dsp:txBody>
      <dsp:txXfrm>
        <a:off x="6172202" y="457612"/>
        <a:ext cx="2208584" cy="13251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99999-D478-4A92-870C-8B832F9EFF0B}" type="datetimeFigureOut">
              <a:rPr lang="en-US" smtClean="0"/>
              <a:pPr/>
              <a:t>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13D2E-82EC-4B1E-AA6F-6B0F7333FD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F13D2E-82EC-4B1E-AA6F-6B0F7333FDB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F6B53C1-2870-478A-89A6-8F34A159C7E4}" type="datetime1">
              <a:rPr lang="en-US" smtClean="0"/>
              <a:pPr/>
              <a:t>2/7/2013</a:t>
            </a:fld>
            <a:endParaRPr lang="en-US"/>
          </a:p>
        </p:txBody>
      </p:sp>
      <p:sp>
        <p:nvSpPr>
          <p:cNvPr id="19" name="Footer Placeholder 18"/>
          <p:cNvSpPr>
            <a:spLocks noGrp="1"/>
          </p:cNvSpPr>
          <p:nvPr>
            <p:ph type="ftr" sz="quarter" idx="11"/>
          </p:nvPr>
        </p:nvSpPr>
        <p:spPr/>
        <p:txBody>
          <a:bodyPr/>
          <a:lstStyle/>
          <a:p>
            <a:r>
              <a:rPr lang="en-US" dirty="0" smtClean="0"/>
              <a:t>Dass Rasayanic Services</a:t>
            </a:r>
            <a:endParaRPr lang="en-US" dirty="0"/>
          </a:p>
        </p:txBody>
      </p:sp>
      <p:sp>
        <p:nvSpPr>
          <p:cNvPr id="27" name="Slide Number Placeholder 26"/>
          <p:cNvSpPr>
            <a:spLocks noGrp="1"/>
          </p:cNvSpPr>
          <p:nvPr>
            <p:ph type="sldNum" sz="quarter" idx="12"/>
          </p:nvPr>
        </p:nvSpPr>
        <p:spPr/>
        <p:txBody>
          <a:bodyPr/>
          <a:lstStyle/>
          <a:p>
            <a:fld id="{03029178-7A20-4A21-A45D-AE1C01EB613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6739A8-827A-482C-93C5-6D58F4864EDC}"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sp>
        <p:nvSpPr>
          <p:cNvPr id="6" name="Slide Number Placeholder 5"/>
          <p:cNvSpPr>
            <a:spLocks noGrp="1"/>
          </p:cNvSpPr>
          <p:nvPr>
            <p:ph type="sldNum" sz="quarter" idx="12"/>
          </p:nvPr>
        </p:nvSpPr>
        <p:spPr/>
        <p:txBody>
          <a:bodyPr/>
          <a:lstStyle/>
          <a:p>
            <a:fld id="{03029178-7A20-4A21-A45D-AE1C01EB61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3396C4-1457-4E74-A687-D70276F5008B}"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sp>
        <p:nvSpPr>
          <p:cNvPr id="6" name="Slide Number Placeholder 5"/>
          <p:cNvSpPr>
            <a:spLocks noGrp="1"/>
          </p:cNvSpPr>
          <p:nvPr>
            <p:ph type="sldNum" sz="quarter" idx="12"/>
          </p:nvPr>
        </p:nvSpPr>
        <p:spPr/>
        <p:txBody>
          <a:bodyPr/>
          <a:lstStyle/>
          <a:p>
            <a:fld id="{03029178-7A20-4A21-A45D-AE1C01EB6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sp>
        <p:nvSpPr>
          <p:cNvPr id="6" name="Slide Number Placeholder 5"/>
          <p:cNvSpPr>
            <a:spLocks noGrp="1"/>
          </p:cNvSpPr>
          <p:nvPr>
            <p:ph type="sldNum" sz="quarter" idx="12"/>
          </p:nvPr>
        </p:nvSpPr>
        <p:spPr/>
        <p:txBody>
          <a:bodyPr/>
          <a:lstStyle/>
          <a:p>
            <a:fld id="{03029178-7A20-4A21-A45D-AE1C01EB61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75105C-8AA2-466B-8080-90F5709E9875}"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sp>
        <p:nvSpPr>
          <p:cNvPr id="6" name="Slide Number Placeholder 5"/>
          <p:cNvSpPr>
            <a:spLocks noGrp="1"/>
          </p:cNvSpPr>
          <p:nvPr>
            <p:ph type="sldNum" sz="quarter" idx="12"/>
          </p:nvPr>
        </p:nvSpPr>
        <p:spPr/>
        <p:txBody>
          <a:bodyPr/>
          <a:lstStyle/>
          <a:p>
            <a:fld id="{03029178-7A20-4A21-A45D-AE1C01EB613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18A391-0B60-4A9A-BE1C-187EE4CF0A19}" type="datetime1">
              <a:rPr lang="en-US" smtClean="0"/>
              <a:pPr/>
              <a:t>2/7/2013</a:t>
            </a:fld>
            <a:endParaRPr lang="en-US"/>
          </a:p>
        </p:txBody>
      </p:sp>
      <p:sp>
        <p:nvSpPr>
          <p:cNvPr id="6" name="Footer Placeholder 5"/>
          <p:cNvSpPr>
            <a:spLocks noGrp="1"/>
          </p:cNvSpPr>
          <p:nvPr>
            <p:ph type="ftr" sz="quarter" idx="11"/>
          </p:nvPr>
        </p:nvSpPr>
        <p:spPr/>
        <p:txBody>
          <a:bodyPr/>
          <a:lstStyle/>
          <a:p>
            <a:r>
              <a:rPr lang="en-US" dirty="0" smtClean="0"/>
              <a:t>Dass Rasayanic Services</a:t>
            </a:r>
            <a:endParaRPr lang="en-US" dirty="0"/>
          </a:p>
        </p:txBody>
      </p:sp>
      <p:sp>
        <p:nvSpPr>
          <p:cNvPr id="7" name="Slide Number Placeholder 6"/>
          <p:cNvSpPr>
            <a:spLocks noGrp="1"/>
          </p:cNvSpPr>
          <p:nvPr>
            <p:ph type="sldNum" sz="quarter" idx="12"/>
          </p:nvPr>
        </p:nvSpPr>
        <p:spPr/>
        <p:txBody>
          <a:bodyPr/>
          <a:lstStyle/>
          <a:p>
            <a:fld id="{03029178-7A20-4A21-A45D-AE1C01EB61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A66511-FCD5-464E-BFCF-749D1201C9B6}" type="datetime1">
              <a:rPr lang="en-US" smtClean="0"/>
              <a:pPr/>
              <a:t>2/7/2013</a:t>
            </a:fld>
            <a:endParaRPr lang="en-US"/>
          </a:p>
        </p:txBody>
      </p:sp>
      <p:sp>
        <p:nvSpPr>
          <p:cNvPr id="8" name="Footer Placeholder 7"/>
          <p:cNvSpPr>
            <a:spLocks noGrp="1"/>
          </p:cNvSpPr>
          <p:nvPr>
            <p:ph type="ftr" sz="quarter" idx="11"/>
          </p:nvPr>
        </p:nvSpPr>
        <p:spPr/>
        <p:txBody>
          <a:bodyPr/>
          <a:lstStyle/>
          <a:p>
            <a:r>
              <a:rPr lang="en-US" dirty="0" smtClean="0"/>
              <a:t>Dass Rasayanic Services</a:t>
            </a:r>
            <a:endParaRPr lang="en-US" dirty="0"/>
          </a:p>
        </p:txBody>
      </p:sp>
      <p:sp>
        <p:nvSpPr>
          <p:cNvPr id="9" name="Slide Number Placeholder 8"/>
          <p:cNvSpPr>
            <a:spLocks noGrp="1"/>
          </p:cNvSpPr>
          <p:nvPr>
            <p:ph type="sldNum" sz="quarter" idx="12"/>
          </p:nvPr>
        </p:nvSpPr>
        <p:spPr/>
        <p:txBody>
          <a:bodyPr/>
          <a:lstStyle/>
          <a:p>
            <a:fld id="{03029178-7A20-4A21-A45D-AE1C01EB61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A290D1-9FAB-43EA-9923-12115BB646A4}" type="datetime1">
              <a:rPr lang="en-US" smtClean="0"/>
              <a:pPr/>
              <a:t>2/7/2013</a:t>
            </a:fld>
            <a:endParaRPr lang="en-US"/>
          </a:p>
        </p:txBody>
      </p:sp>
      <p:sp>
        <p:nvSpPr>
          <p:cNvPr id="4" name="Footer Placeholder 3"/>
          <p:cNvSpPr>
            <a:spLocks noGrp="1"/>
          </p:cNvSpPr>
          <p:nvPr>
            <p:ph type="ftr" sz="quarter" idx="11"/>
          </p:nvPr>
        </p:nvSpPr>
        <p:spPr/>
        <p:txBody>
          <a:bodyPr/>
          <a:lstStyle/>
          <a:p>
            <a:r>
              <a:rPr lang="en-US" dirty="0" smtClean="0"/>
              <a:t>Dass Rasayanic Services</a:t>
            </a:r>
            <a:endParaRPr lang="en-US" dirty="0"/>
          </a:p>
        </p:txBody>
      </p:sp>
      <p:sp>
        <p:nvSpPr>
          <p:cNvPr id="5" name="Slide Number Placeholder 4"/>
          <p:cNvSpPr>
            <a:spLocks noGrp="1"/>
          </p:cNvSpPr>
          <p:nvPr>
            <p:ph type="sldNum" sz="quarter" idx="12"/>
          </p:nvPr>
        </p:nvSpPr>
        <p:spPr/>
        <p:txBody>
          <a:bodyPr/>
          <a:lstStyle/>
          <a:p>
            <a:fld id="{03029178-7A20-4A21-A45D-AE1C01EB61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1C386-BE24-42FC-944C-FEAA04806474}" type="datetime1">
              <a:rPr lang="en-US" smtClean="0"/>
              <a:pPr/>
              <a:t>2/7/2013</a:t>
            </a:fld>
            <a:endParaRPr lang="en-US"/>
          </a:p>
        </p:txBody>
      </p:sp>
      <p:sp>
        <p:nvSpPr>
          <p:cNvPr id="3" name="Footer Placeholder 2"/>
          <p:cNvSpPr>
            <a:spLocks noGrp="1"/>
          </p:cNvSpPr>
          <p:nvPr>
            <p:ph type="ftr" sz="quarter" idx="11"/>
          </p:nvPr>
        </p:nvSpPr>
        <p:spPr/>
        <p:txBody>
          <a:bodyPr/>
          <a:lstStyle/>
          <a:p>
            <a:r>
              <a:rPr lang="en-US" dirty="0" smtClean="0"/>
              <a:t>Dass Rasayanic Services</a:t>
            </a:r>
            <a:endParaRPr lang="en-US" dirty="0"/>
          </a:p>
        </p:txBody>
      </p:sp>
      <p:sp>
        <p:nvSpPr>
          <p:cNvPr id="4" name="Slide Number Placeholder 3"/>
          <p:cNvSpPr>
            <a:spLocks noGrp="1"/>
          </p:cNvSpPr>
          <p:nvPr>
            <p:ph type="sldNum" sz="quarter" idx="12"/>
          </p:nvPr>
        </p:nvSpPr>
        <p:spPr/>
        <p:txBody>
          <a:bodyPr/>
          <a:lstStyle/>
          <a:p>
            <a:fld id="{03029178-7A20-4A21-A45D-AE1C01EB61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5B73C1-97A5-42B2-B360-5C2AB71F757F}" type="datetime1">
              <a:rPr lang="en-US" smtClean="0"/>
              <a:pPr/>
              <a:t>2/7/2013</a:t>
            </a:fld>
            <a:endParaRPr lang="en-US"/>
          </a:p>
        </p:txBody>
      </p:sp>
      <p:sp>
        <p:nvSpPr>
          <p:cNvPr id="6" name="Footer Placeholder 5"/>
          <p:cNvSpPr>
            <a:spLocks noGrp="1"/>
          </p:cNvSpPr>
          <p:nvPr>
            <p:ph type="ftr" sz="quarter" idx="11"/>
          </p:nvPr>
        </p:nvSpPr>
        <p:spPr/>
        <p:txBody>
          <a:bodyPr/>
          <a:lstStyle/>
          <a:p>
            <a:r>
              <a:rPr lang="en-US" dirty="0" smtClean="0"/>
              <a:t>Dass Rasayanic Services</a:t>
            </a:r>
            <a:endParaRPr lang="en-US" dirty="0"/>
          </a:p>
        </p:txBody>
      </p:sp>
      <p:sp>
        <p:nvSpPr>
          <p:cNvPr id="7" name="Slide Number Placeholder 6"/>
          <p:cNvSpPr>
            <a:spLocks noGrp="1"/>
          </p:cNvSpPr>
          <p:nvPr>
            <p:ph type="sldNum" sz="quarter" idx="12"/>
          </p:nvPr>
        </p:nvSpPr>
        <p:spPr/>
        <p:txBody>
          <a:bodyPr/>
          <a:lstStyle/>
          <a:p>
            <a:fld id="{03029178-7A20-4A21-A45D-AE1C01EB61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9948E7-BA08-4711-B3BD-169B8F3C48D3}" type="datetime1">
              <a:rPr lang="en-US" smtClean="0"/>
              <a:pPr/>
              <a:t>2/7/2013</a:t>
            </a:fld>
            <a:endParaRPr lang="en-US"/>
          </a:p>
        </p:txBody>
      </p:sp>
      <p:sp>
        <p:nvSpPr>
          <p:cNvPr id="6" name="Footer Placeholder 5"/>
          <p:cNvSpPr>
            <a:spLocks noGrp="1"/>
          </p:cNvSpPr>
          <p:nvPr>
            <p:ph type="ftr" sz="quarter" idx="11"/>
          </p:nvPr>
        </p:nvSpPr>
        <p:spPr/>
        <p:txBody>
          <a:bodyPr/>
          <a:lstStyle/>
          <a:p>
            <a:r>
              <a:rPr lang="en-US" dirty="0" smtClean="0"/>
              <a:t>Dass Rasayanic Services</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03029178-7A20-4A21-A45D-AE1C01EB613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E8AC0A9-0BE7-4C16-97BB-BE36EA3D32B8}" type="datetime1">
              <a:rPr lang="en-US" smtClean="0"/>
              <a:pPr/>
              <a:t>2/7/2013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dirty="0" smtClean="0"/>
              <a:t>Dass Rasayanic Services</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029178-7A20-4A21-A45D-AE1C01EB613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078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1371600" y="2819400"/>
            <a:ext cx="5486400" cy="3657600"/>
          </a:xfrm>
          <a:prstGeom prst="rect">
            <a:avLst/>
          </a:prstGeom>
          <a:ln>
            <a:noFill/>
          </a:ln>
          <a:effectLst>
            <a:softEdge rad="112500"/>
          </a:effectLst>
          <a:extLst/>
        </p:spPr>
      </p:pic>
      <p:sp>
        <p:nvSpPr>
          <p:cNvPr id="2" name="Title 1"/>
          <p:cNvSpPr>
            <a:spLocks noGrp="1"/>
          </p:cNvSpPr>
          <p:nvPr>
            <p:ph type="ctrTitle"/>
          </p:nvPr>
        </p:nvSpPr>
        <p:spPr>
          <a:xfrm>
            <a:off x="762000" y="609600"/>
            <a:ext cx="7543800" cy="3048000"/>
          </a:xfrm>
        </p:spPr>
        <p:txBody>
          <a:bodyPr>
            <a:normAutofit/>
          </a:bodyPr>
          <a:lstStyle/>
          <a:p>
            <a:r>
              <a:rPr lang="en-US" sz="4000" b="1" u="sng" dirty="0">
                <a:solidFill>
                  <a:srgbClr val="92D050"/>
                </a:solidFill>
                <a:latin typeface="Aharoni" pitchFamily="2" charset="-79"/>
                <a:cs typeface="Aharoni" pitchFamily="2" charset="-79"/>
              </a:rPr>
              <a:t>Wetland a major tool for rural development and river pollution control</a:t>
            </a:r>
            <a:r>
              <a:rPr lang="en-US" dirty="0">
                <a:latin typeface="Aharoni" pitchFamily="2" charset="-79"/>
                <a:cs typeface="Aharoni" pitchFamily="2" charset="-79"/>
              </a:rPr>
              <a:t/>
            </a:r>
            <a:br>
              <a:rPr lang="en-US" dirty="0">
                <a:latin typeface="Aharoni" pitchFamily="2" charset="-79"/>
                <a:cs typeface="Aharoni" pitchFamily="2" charset="-79"/>
              </a:rPr>
            </a:br>
            <a:endParaRPr lang="en-US" dirty="0">
              <a:latin typeface="Aharoni" pitchFamily="2" charset="-79"/>
              <a:cs typeface="Aharoni" pitchFamily="2" charset="-79"/>
            </a:endParaRPr>
          </a:p>
        </p:txBody>
      </p:sp>
      <p:sp>
        <p:nvSpPr>
          <p:cNvPr id="3" name="Subtitle 2"/>
          <p:cNvSpPr>
            <a:spLocks noGrp="1"/>
          </p:cNvSpPr>
          <p:nvPr>
            <p:ph type="subTitle" idx="1"/>
          </p:nvPr>
        </p:nvSpPr>
        <p:spPr>
          <a:xfrm>
            <a:off x="762000" y="3733800"/>
            <a:ext cx="7854696" cy="2638864"/>
          </a:xfrm>
        </p:spPr>
        <p:txBody>
          <a:bodyPr>
            <a:normAutofit lnSpcReduction="10000"/>
          </a:bodyPr>
          <a:lstStyle/>
          <a:p>
            <a:r>
              <a:rPr lang="en-US" dirty="0" smtClean="0">
                <a:solidFill>
                  <a:schemeClr val="bg1"/>
                </a:solidFill>
              </a:rPr>
              <a:t>By </a:t>
            </a:r>
          </a:p>
          <a:p>
            <a:r>
              <a:rPr lang="en-US" dirty="0" smtClean="0">
                <a:solidFill>
                  <a:schemeClr val="bg1"/>
                </a:solidFill>
              </a:rPr>
              <a:t>Dinkar </a:t>
            </a:r>
            <a:r>
              <a:rPr lang="en-US" dirty="0" smtClean="0">
                <a:solidFill>
                  <a:schemeClr val="bg1"/>
                </a:solidFill>
              </a:rPr>
              <a:t>S</a:t>
            </a:r>
            <a:r>
              <a:rPr lang="en-US" dirty="0" smtClean="0">
                <a:solidFill>
                  <a:schemeClr val="bg1"/>
                </a:solidFill>
              </a:rPr>
              <a:t>axena</a:t>
            </a:r>
          </a:p>
          <a:p>
            <a:r>
              <a:rPr lang="en-US" sz="1800" dirty="0" smtClean="0">
                <a:solidFill>
                  <a:schemeClr val="bg1"/>
                </a:solidFill>
              </a:rPr>
              <a:t>CEO, Dass Rasayanic Services</a:t>
            </a:r>
          </a:p>
          <a:p>
            <a:r>
              <a:rPr lang="en-US" dirty="0" err="1" smtClean="0">
                <a:solidFill>
                  <a:schemeClr val="bg1"/>
                </a:solidFill>
              </a:rPr>
              <a:t>Ashish</a:t>
            </a:r>
            <a:r>
              <a:rPr lang="en-US" dirty="0" smtClean="0">
                <a:solidFill>
                  <a:schemeClr val="bg1"/>
                </a:solidFill>
              </a:rPr>
              <a:t> Sharma &amp; </a:t>
            </a:r>
            <a:r>
              <a:rPr lang="en-US" dirty="0" err="1" smtClean="0">
                <a:solidFill>
                  <a:schemeClr val="bg1"/>
                </a:solidFill>
              </a:rPr>
              <a:t>Virat</a:t>
            </a:r>
            <a:r>
              <a:rPr lang="en-US" dirty="0" smtClean="0">
                <a:solidFill>
                  <a:schemeClr val="bg1"/>
                </a:solidFill>
              </a:rPr>
              <a:t> </a:t>
            </a:r>
            <a:r>
              <a:rPr lang="en-US" dirty="0" err="1" smtClean="0">
                <a:solidFill>
                  <a:schemeClr val="bg1"/>
                </a:solidFill>
              </a:rPr>
              <a:t>Chawdhry</a:t>
            </a:r>
            <a:endParaRPr lang="en-US" dirty="0" smtClean="0">
              <a:solidFill>
                <a:schemeClr val="bg1"/>
              </a:solidFill>
            </a:endParaRPr>
          </a:p>
          <a:p>
            <a:r>
              <a:rPr lang="en-US" sz="1600" dirty="0" smtClean="0">
                <a:solidFill>
                  <a:schemeClr val="bg1"/>
                </a:solidFill>
              </a:rPr>
              <a:t>Scholars at Hindustan College  of </a:t>
            </a:r>
          </a:p>
          <a:p>
            <a:r>
              <a:rPr lang="en-US" sz="1600" dirty="0" smtClean="0">
                <a:solidFill>
                  <a:schemeClr val="bg1"/>
                </a:solidFill>
              </a:rPr>
              <a:t>Science &amp; Engineering </a:t>
            </a:r>
          </a:p>
          <a:p>
            <a:r>
              <a:rPr lang="en-US" sz="1600" dirty="0" smtClean="0">
                <a:solidFill>
                  <a:schemeClr val="bg1"/>
                </a:solidFill>
              </a:rPr>
              <a:t>, Farah, Mathura</a:t>
            </a:r>
            <a:endParaRPr lang="en-US" dirty="0" smtClean="0">
              <a:solidFill>
                <a:schemeClr val="bg1"/>
              </a:solidFill>
            </a:endParaRPr>
          </a:p>
          <a:p>
            <a:endParaRPr lang="en-US" dirty="0">
              <a:solidFill>
                <a:schemeClr val="bg1"/>
              </a:solidFill>
            </a:endParaRPr>
          </a:p>
        </p:txBody>
      </p:sp>
      <p:sp>
        <p:nvSpPr>
          <p:cNvPr id="5" name="Date Placeholder 4"/>
          <p:cNvSpPr>
            <a:spLocks noGrp="1"/>
          </p:cNvSpPr>
          <p:nvPr>
            <p:ph type="dt" sz="half" idx="10"/>
          </p:nvPr>
        </p:nvSpPr>
        <p:spPr/>
        <p:txBody>
          <a:bodyPr/>
          <a:lstStyle/>
          <a:p>
            <a:fld id="{7AB25D50-8CA3-45B2-99A9-92F886011EE1}" type="datetime1">
              <a:rPr lang="en-US" smtClean="0"/>
              <a:pPr/>
              <a:t>2/7/2013</a:t>
            </a:fld>
            <a:endParaRPr lang="en-US"/>
          </a:p>
        </p:txBody>
      </p:sp>
      <p:sp>
        <p:nvSpPr>
          <p:cNvPr id="6" name="Footer Placeholder 5"/>
          <p:cNvSpPr>
            <a:spLocks noGrp="1"/>
          </p:cNvSpPr>
          <p:nvPr>
            <p:ph type="ftr" sz="quarter" idx="11"/>
          </p:nvPr>
        </p:nvSpPr>
        <p:spPr/>
        <p:txBody>
          <a:bodyPr/>
          <a:lstStyle/>
          <a:p>
            <a:r>
              <a:rPr lang="en-US" dirty="0" smtClean="0"/>
              <a:t>Dass Rasayanic Services</a:t>
            </a:r>
            <a:endParaRPr lang="en-US" dirty="0"/>
          </a:p>
        </p:txBody>
      </p:sp>
    </p:spTree>
    <p:extLst>
      <p:ext uri="{BB962C8B-B14F-4D97-AF65-F5344CB8AC3E}">
        <p14:creationId xmlns:p14="http://schemas.microsoft.com/office/powerpoint/2010/main" xmlns="" val="2184311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Terrain </a:t>
            </a:r>
            <a:r>
              <a:rPr lang="en-US" b="1" dirty="0" smtClean="0"/>
              <a:t>Description…</a:t>
            </a:r>
            <a:r>
              <a:rPr lang="en-US" dirty="0"/>
              <a:t/>
            </a:r>
            <a:br>
              <a:rPr lang="en-US" dirty="0"/>
            </a:br>
            <a:endParaRPr lang="en-US" dirty="0"/>
          </a:p>
        </p:txBody>
      </p:sp>
      <p:sp>
        <p:nvSpPr>
          <p:cNvPr id="2" name="Content Placeholder 1"/>
          <p:cNvSpPr>
            <a:spLocks noGrp="1"/>
          </p:cNvSpPr>
          <p:nvPr>
            <p:ph idx="1"/>
          </p:nvPr>
        </p:nvSpPr>
        <p:spPr>
          <a:xfrm>
            <a:off x="381000" y="1219200"/>
            <a:ext cx="8229600" cy="4389120"/>
          </a:xfrm>
        </p:spPr>
        <p:txBody>
          <a:bodyPr/>
          <a:lstStyle/>
          <a:p>
            <a:r>
              <a:rPr lang="en-US" dirty="0" smtClean="0"/>
              <a:t>The surface has a steep fall of </a:t>
            </a:r>
            <a:r>
              <a:rPr lang="en-US" dirty="0" smtClean="0">
                <a:latin typeface="+mj-lt"/>
              </a:rPr>
              <a:t>11m</a:t>
            </a:r>
            <a:r>
              <a:rPr lang="en-US" dirty="0" smtClean="0"/>
              <a:t> from entrance to the discharge point and drain length was about nearly </a:t>
            </a:r>
            <a:r>
              <a:rPr lang="en-US" dirty="0" smtClean="0">
                <a:latin typeface="+mj-lt"/>
              </a:rPr>
              <a:t>3</a:t>
            </a:r>
            <a:r>
              <a:rPr lang="en-US" dirty="0" smtClean="0"/>
              <a:t>km.</a:t>
            </a:r>
          </a:p>
          <a:p>
            <a:pPr lvl="0"/>
            <a:r>
              <a:rPr lang="en-US" dirty="0" smtClean="0"/>
              <a:t>Due to steep slopes of ravine and almost no vegetation there wasn’t any moisture in the soil.</a:t>
            </a:r>
          </a:p>
          <a:p>
            <a:pPr lvl="0"/>
            <a:endParaRPr lang="en-US" dirty="0" smtClean="0"/>
          </a:p>
          <a:p>
            <a:pPr lvl="0">
              <a:buNone/>
            </a:pPr>
            <a:endParaRPr lang="en-US" dirty="0" smtClean="0"/>
          </a:p>
          <a:p>
            <a:pPr lvl="0"/>
            <a:endParaRPr lang="en-US" dirty="0"/>
          </a:p>
        </p:txBody>
      </p:sp>
      <p:sp>
        <p:nvSpPr>
          <p:cNvPr id="4" name="Date Placeholder 3"/>
          <p:cNvSpPr>
            <a:spLocks noGrp="1"/>
          </p:cNvSpPr>
          <p:nvPr>
            <p:ph type="dt" sz="half" idx="10"/>
          </p:nvPr>
        </p:nvSpPr>
        <p:spPr/>
        <p:txBody>
          <a:bodyPr/>
          <a:lstStyle/>
          <a:p>
            <a:fld id="{B52B0E02-6818-4849-AEF1-D15FC7543A6D}"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pic>
        <p:nvPicPr>
          <p:cNvPr id="3074" name="Picture 2" descr="C:\Users\Ashish\Desktop\New folder\New folder\R &amp; D\5-2-2006.72232622_std.jpg"/>
          <p:cNvPicPr>
            <a:picLocks noChangeAspect="1" noChangeArrowheads="1"/>
          </p:cNvPicPr>
          <p:nvPr/>
        </p:nvPicPr>
        <p:blipFill>
          <a:blip r:embed="rId2" cstate="print"/>
          <a:srcRect/>
          <a:stretch>
            <a:fillRect/>
          </a:stretch>
        </p:blipFill>
        <p:spPr bwMode="auto">
          <a:xfrm>
            <a:off x="1752600" y="3429000"/>
            <a:ext cx="5638800" cy="3009710"/>
          </a:xfrm>
          <a:prstGeom prst="rect">
            <a:avLst/>
          </a:prstGeom>
          <a:ln>
            <a:noFill/>
          </a:ln>
          <a:effectLst>
            <a:softEdge rad="112500"/>
          </a:effectLst>
        </p:spPr>
      </p:pic>
    </p:spTree>
    <p:extLst>
      <p:ext uri="{BB962C8B-B14F-4D97-AF65-F5344CB8AC3E}">
        <p14:creationId xmlns:p14="http://schemas.microsoft.com/office/powerpoint/2010/main" xmlns="" val="4186813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pic>
        <p:nvPicPr>
          <p:cNvPr id="1026" name="Picture 2" descr="C:\Users\Ashish\Desktop\New folder\New folder\R &amp; D\16-4-2001.72232846_std.jpg"/>
          <p:cNvPicPr>
            <a:picLocks noChangeAspect="1" noChangeArrowheads="1"/>
          </p:cNvPicPr>
          <p:nvPr/>
        </p:nvPicPr>
        <p:blipFill>
          <a:blip r:embed="rId2" cstate="print"/>
          <a:srcRect/>
          <a:stretch>
            <a:fillRect/>
          </a:stretch>
        </p:blipFill>
        <p:spPr bwMode="auto">
          <a:xfrm>
            <a:off x="0" y="0"/>
            <a:ext cx="9377774"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 measures…</a:t>
            </a:r>
            <a:endParaRPr lang="en-US" dirty="0"/>
          </a:p>
        </p:txBody>
      </p:sp>
      <p:sp>
        <p:nvSpPr>
          <p:cNvPr id="3" name="Content Placeholder 2"/>
          <p:cNvSpPr>
            <a:spLocks noGrp="1"/>
          </p:cNvSpPr>
          <p:nvPr>
            <p:ph idx="1"/>
          </p:nvPr>
        </p:nvSpPr>
        <p:spPr>
          <a:xfrm>
            <a:off x="381000" y="2971800"/>
            <a:ext cx="8229600" cy="1798320"/>
          </a:xfrm>
        </p:spPr>
        <p:txBody>
          <a:bodyPr/>
          <a:lstStyle/>
          <a:p>
            <a:r>
              <a:rPr lang="en-US" dirty="0" smtClean="0">
                <a:solidFill>
                  <a:srgbClr val="FF0000"/>
                </a:solidFill>
              </a:rPr>
              <a:t>Aerobic Treatment( mechanical aeration processes)</a:t>
            </a:r>
          </a:p>
          <a:p>
            <a:r>
              <a:rPr lang="en-US" dirty="0" smtClean="0">
                <a:solidFill>
                  <a:srgbClr val="FF0000"/>
                </a:solidFill>
              </a:rPr>
              <a:t>Anaerobic Treatment(waste water treatment plants)</a:t>
            </a:r>
          </a:p>
          <a:p>
            <a:r>
              <a:rPr lang="en-US" dirty="0" smtClean="0">
                <a:solidFill>
                  <a:srgbClr val="00B050"/>
                </a:solidFill>
              </a:rPr>
              <a:t>Natural Treatment Processes( wetland etc.)</a:t>
            </a:r>
            <a:endParaRPr lang="en-US" dirty="0">
              <a:solidFill>
                <a:srgbClr val="00B050"/>
              </a:solidFill>
            </a:endParaRPr>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50"/>
                </a:solidFill>
              </a:rPr>
              <a:t>Wetland…</a:t>
            </a:r>
            <a:endParaRPr lang="en-US" dirty="0">
              <a:solidFill>
                <a:srgbClr val="00B050"/>
              </a:solidFill>
            </a:endParaRPr>
          </a:p>
        </p:txBody>
      </p:sp>
      <p:sp>
        <p:nvSpPr>
          <p:cNvPr id="3" name="Content Placeholder 2"/>
          <p:cNvSpPr>
            <a:spLocks noGrp="1"/>
          </p:cNvSpPr>
          <p:nvPr>
            <p:ph idx="1"/>
          </p:nvPr>
        </p:nvSpPr>
        <p:spPr/>
        <p:txBody>
          <a:bodyPr/>
          <a:lstStyle/>
          <a:p>
            <a:r>
              <a:rPr lang="en-US" sz="2000" dirty="0" smtClean="0"/>
              <a:t>Definition </a:t>
            </a:r>
          </a:p>
          <a:p>
            <a:pPr>
              <a:buNone/>
            </a:pPr>
            <a:r>
              <a:rPr lang="en-US" sz="2000" dirty="0" smtClean="0"/>
              <a:t>   Generally</a:t>
            </a:r>
            <a:r>
              <a:rPr lang="en-US" sz="2000" dirty="0"/>
              <a:t>, wetlands are lands where saturation with water is the dominant factor determining the nature of soil development and the types of plant and animal communities living in the soil and on its surface (</a:t>
            </a:r>
            <a:r>
              <a:rPr lang="en-US" sz="2000" dirty="0" err="1"/>
              <a:t>Cowardin</a:t>
            </a:r>
            <a:r>
              <a:rPr lang="en-US" sz="2000" dirty="0"/>
              <a:t>, December 1979</a:t>
            </a:r>
            <a:r>
              <a:rPr lang="en-US" sz="2000" dirty="0" smtClean="0"/>
              <a:t>).</a:t>
            </a:r>
          </a:p>
          <a:p>
            <a:endParaRPr lang="en-US" dirty="0"/>
          </a:p>
        </p:txBody>
      </p:sp>
      <p:sp>
        <p:nvSpPr>
          <p:cNvPr id="5" name="Date Placeholder 4"/>
          <p:cNvSpPr>
            <a:spLocks noGrp="1"/>
          </p:cNvSpPr>
          <p:nvPr>
            <p:ph type="dt" sz="half" idx="10"/>
          </p:nvPr>
        </p:nvSpPr>
        <p:spPr/>
        <p:txBody>
          <a:bodyPr/>
          <a:lstStyle/>
          <a:p>
            <a:fld id="{E49302E0-8998-43BC-AABE-0BA526539E92}" type="datetime1">
              <a:rPr lang="en-US" smtClean="0"/>
              <a:pPr/>
              <a:t>2/7/2013</a:t>
            </a:fld>
            <a:endParaRPr lang="en-US"/>
          </a:p>
        </p:txBody>
      </p:sp>
      <p:sp>
        <p:nvSpPr>
          <p:cNvPr id="6" name="Footer Placeholder 5"/>
          <p:cNvSpPr>
            <a:spLocks noGrp="1"/>
          </p:cNvSpPr>
          <p:nvPr>
            <p:ph type="ftr" sz="quarter" idx="11"/>
          </p:nvPr>
        </p:nvSpPr>
        <p:spPr/>
        <p:txBody>
          <a:bodyPr/>
          <a:lstStyle/>
          <a:p>
            <a:r>
              <a:rPr lang="en-US" dirty="0" smtClean="0"/>
              <a:t>Dass Rasayanic Services</a:t>
            </a:r>
            <a:endParaRPr lang="en-US" dirty="0"/>
          </a:p>
        </p:txBody>
      </p:sp>
      <p:pic>
        <p:nvPicPr>
          <p:cNvPr id="4" name="Picture 4" descr="_DSC0287"/>
          <p:cNvPicPr>
            <a:picLocks noChangeAspect="1" noChangeArrowheads="1"/>
          </p:cNvPicPr>
          <p:nvPr/>
        </p:nvPicPr>
        <p:blipFill>
          <a:blip r:embed="rId3" cstate="print"/>
          <a:srcRect/>
          <a:stretch>
            <a:fillRect/>
          </a:stretch>
        </p:blipFill>
        <p:spPr bwMode="auto">
          <a:xfrm>
            <a:off x="2362200" y="3581400"/>
            <a:ext cx="5324475" cy="2952429"/>
          </a:xfrm>
          <a:prstGeom prst="rect">
            <a:avLst/>
          </a:prstGeom>
          <a:noFill/>
          <a:ln w="9525">
            <a:noFill/>
            <a:miter lim="800000"/>
            <a:headEnd/>
            <a:tailEnd/>
          </a:ln>
        </p:spPr>
      </p:pic>
    </p:spTree>
    <p:extLst>
      <p:ext uri="{BB962C8B-B14F-4D97-AF65-F5344CB8AC3E}">
        <p14:creationId xmlns:p14="http://schemas.microsoft.com/office/powerpoint/2010/main" xmlns="" val="482648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6800"/>
            <a:ext cx="8229600" cy="1143000"/>
          </a:xfrm>
        </p:spPr>
        <p:txBody>
          <a:bodyPr>
            <a:normAutofit fontScale="90000"/>
          </a:bodyPr>
          <a:lstStyle/>
          <a:p>
            <a:r>
              <a:rPr lang="en-US" b="1" dirty="0"/>
              <a:t>Methodology adopted for designing</a:t>
            </a:r>
            <a:r>
              <a:rPr lang="en-US" dirty="0"/>
              <a:t/>
            </a:r>
            <a:br>
              <a:rPr lang="en-US" dirty="0"/>
            </a:br>
            <a:endParaRPr lang="en-US" dirty="0"/>
          </a:p>
        </p:txBody>
      </p:sp>
      <p:sp>
        <p:nvSpPr>
          <p:cNvPr id="2" name="Content Placeholder 1"/>
          <p:cNvSpPr>
            <a:spLocks noGrp="1"/>
          </p:cNvSpPr>
          <p:nvPr>
            <p:ph idx="1"/>
          </p:nvPr>
        </p:nvSpPr>
        <p:spPr/>
        <p:txBody>
          <a:bodyPr>
            <a:normAutofit/>
          </a:bodyPr>
          <a:lstStyle/>
          <a:p>
            <a:r>
              <a:rPr lang="en-US" dirty="0"/>
              <a:t>There are three types of constructed wetlands, using reed beds, are in use. All these systems are used commercially, usually together with septic tanks as primary treatment, Imhoff tanks or screeners in order to separate the solids from the liquid effluent). </a:t>
            </a:r>
          </a:p>
          <a:p>
            <a:pPr marL="514350" lvl="0" indent="-514350">
              <a:buFont typeface="+mj-lt"/>
              <a:buAutoNum type="arabicPeriod"/>
            </a:pPr>
            <a:r>
              <a:rPr lang="en-US" dirty="0" smtClean="0"/>
              <a:t>Surface </a:t>
            </a:r>
            <a:r>
              <a:rPr lang="en-US" dirty="0"/>
              <a:t>flow (SF) Constructed Wetland (or reed bed)</a:t>
            </a:r>
          </a:p>
          <a:p>
            <a:pPr marL="514350" lvl="0" indent="-514350">
              <a:buFont typeface="+mj-lt"/>
              <a:buAutoNum type="arabicPeriod"/>
            </a:pPr>
            <a:r>
              <a:rPr lang="en-US" dirty="0"/>
              <a:t>Sub Surface Flow (SSF) Constructed Wetland (or reed bed)</a:t>
            </a:r>
          </a:p>
          <a:p>
            <a:pPr marL="514350" lvl="0" indent="-514350">
              <a:buFont typeface="+mj-lt"/>
              <a:buAutoNum type="arabicPeriod"/>
            </a:pPr>
            <a:r>
              <a:rPr lang="en-US" dirty="0"/>
              <a:t>Vertical Flow (VF) Constructed Wetland (or reed bed)</a:t>
            </a:r>
          </a:p>
          <a:p>
            <a:pPr marL="45720" indent="0">
              <a:buNone/>
            </a:pPr>
            <a:endParaRPr lang="en-US" dirty="0"/>
          </a:p>
        </p:txBody>
      </p:sp>
      <p:sp>
        <p:nvSpPr>
          <p:cNvPr id="4" name="Date Placeholder 3"/>
          <p:cNvSpPr>
            <a:spLocks noGrp="1"/>
          </p:cNvSpPr>
          <p:nvPr>
            <p:ph type="dt" sz="half" idx="10"/>
          </p:nvPr>
        </p:nvSpPr>
        <p:spPr/>
        <p:txBody>
          <a:bodyPr/>
          <a:lstStyle/>
          <a:p>
            <a:fld id="{EEE28785-B227-4F77-96F5-DED105B29616}"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spTree>
    <p:extLst>
      <p:ext uri="{BB962C8B-B14F-4D97-AF65-F5344CB8AC3E}">
        <p14:creationId xmlns:p14="http://schemas.microsoft.com/office/powerpoint/2010/main" xmlns="" val="2894785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Schematics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83197976"/>
              </p:ext>
            </p:extLst>
          </p:nvPr>
        </p:nvGraphicFramePr>
        <p:xfrm>
          <a:off x="381000" y="2667000"/>
          <a:ext cx="8407400" cy="178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57D5D522-D302-4E72-9D56-E337C8E7BEC2}" type="datetime1">
              <a:rPr lang="en-US" smtClean="0"/>
              <a:pPr/>
              <a:t>2/7/2013</a:t>
            </a:fld>
            <a:endParaRPr lang="en-US"/>
          </a:p>
        </p:txBody>
      </p:sp>
      <p:sp>
        <p:nvSpPr>
          <p:cNvPr id="6" name="Footer Placeholder 5"/>
          <p:cNvSpPr>
            <a:spLocks noGrp="1"/>
          </p:cNvSpPr>
          <p:nvPr>
            <p:ph type="ftr" sz="quarter" idx="11"/>
          </p:nvPr>
        </p:nvSpPr>
        <p:spPr/>
        <p:txBody>
          <a:bodyPr/>
          <a:lstStyle/>
          <a:p>
            <a:r>
              <a:rPr lang="en-US" dirty="0" smtClean="0"/>
              <a:t>Dass Rasayanic Services</a:t>
            </a:r>
            <a:endParaRPr lang="en-US" dirty="0"/>
          </a:p>
        </p:txBody>
      </p:sp>
    </p:spTree>
    <p:extLst>
      <p:ext uri="{BB962C8B-B14F-4D97-AF65-F5344CB8AC3E}">
        <p14:creationId xmlns:p14="http://schemas.microsoft.com/office/powerpoint/2010/main" xmlns="" val="4239790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Design considerations for wetland</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10058329"/>
              </p:ext>
            </p:extLst>
          </p:nvPr>
        </p:nvGraphicFramePr>
        <p:xfrm>
          <a:off x="914400" y="1371600"/>
          <a:ext cx="7086600" cy="3276600"/>
        </p:xfrm>
        <a:graphic>
          <a:graphicData uri="http://schemas.openxmlformats.org/drawingml/2006/table">
            <a:tbl>
              <a:tblPr firstRow="1" firstCol="1" bandRow="1">
                <a:tableStyleId>{5C22544A-7EE6-4342-B048-85BDC9FD1C3A}</a:tableStyleId>
              </a:tblPr>
              <a:tblGrid>
                <a:gridCol w="3172490"/>
                <a:gridCol w="2128727"/>
                <a:gridCol w="1785383"/>
              </a:tblGrid>
              <a:tr h="249969">
                <a:tc>
                  <a:txBody>
                    <a:bodyPr/>
                    <a:lstStyle/>
                    <a:p>
                      <a:pPr marL="0" marR="0" algn="just">
                        <a:lnSpc>
                          <a:spcPct val="115000"/>
                        </a:lnSpc>
                        <a:spcBef>
                          <a:spcPts val="0"/>
                        </a:spcBef>
                        <a:spcAft>
                          <a:spcPts val="750"/>
                        </a:spcAft>
                      </a:pPr>
                      <a:r>
                        <a:rPr lang="en-US" sz="1100" dirty="0">
                          <a:effectLst/>
                        </a:rPr>
                        <a:t>Parameters</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750"/>
                        </a:spcAft>
                      </a:pPr>
                      <a:r>
                        <a:rPr lang="en-US" sz="1100">
                          <a:effectLst/>
                        </a:rPr>
                        <a:t>European Value</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750"/>
                        </a:spcAft>
                      </a:pPr>
                      <a:r>
                        <a:rPr lang="en-US" sz="1100">
                          <a:effectLst/>
                        </a:rPr>
                        <a:t>Recommended for India</a:t>
                      </a:r>
                      <a:endParaRPr lang="en-US" sz="1100">
                        <a:effectLst/>
                        <a:latin typeface="Calibri"/>
                        <a:ea typeface="Calibri"/>
                        <a:cs typeface="Times New Roman"/>
                      </a:endParaRPr>
                    </a:p>
                  </a:txBody>
                  <a:tcPr marL="68580" marR="68580" marT="0" marB="0"/>
                </a:tc>
              </a:tr>
              <a:tr h="3026631">
                <a:tc>
                  <a:txBody>
                    <a:bodyPr/>
                    <a:lstStyle/>
                    <a:p>
                      <a:pPr marL="0" marR="0" algn="just">
                        <a:lnSpc>
                          <a:spcPct val="115000"/>
                        </a:lnSpc>
                        <a:spcBef>
                          <a:spcPts val="0"/>
                        </a:spcBef>
                        <a:spcAft>
                          <a:spcPts val="750"/>
                        </a:spcAft>
                      </a:pPr>
                      <a:r>
                        <a:rPr lang="en-US" sz="1100" dirty="0">
                          <a:effectLst/>
                        </a:rPr>
                        <a:t>Area requirement (m</a:t>
                      </a:r>
                      <a:r>
                        <a:rPr lang="en-US" sz="1100" baseline="30000" dirty="0">
                          <a:effectLst/>
                        </a:rPr>
                        <a:t>2</a:t>
                      </a:r>
                      <a:r>
                        <a:rPr lang="en-US" sz="1100" dirty="0">
                          <a:effectLst/>
                        </a:rPr>
                        <a:t>/person</a:t>
                      </a:r>
                      <a:r>
                        <a:rPr lang="en-US" sz="1100" baseline="30000" dirty="0">
                          <a:effectLst/>
                        </a:rPr>
                        <a:t>(1)</a:t>
                      </a:r>
                      <a:r>
                        <a:rPr lang="en-US" sz="1100" dirty="0">
                          <a:effectLst/>
                        </a:rPr>
                        <a:t>)</a:t>
                      </a:r>
                    </a:p>
                    <a:p>
                      <a:pPr marL="0" marR="0" algn="just">
                        <a:lnSpc>
                          <a:spcPct val="115000"/>
                        </a:lnSpc>
                        <a:spcBef>
                          <a:spcPts val="0"/>
                        </a:spcBef>
                        <a:spcAft>
                          <a:spcPts val="750"/>
                        </a:spcAft>
                      </a:pPr>
                      <a:r>
                        <a:rPr lang="en-US" sz="1100" dirty="0">
                          <a:effectLst/>
                        </a:rPr>
                        <a:t>BOD</a:t>
                      </a:r>
                      <a:r>
                        <a:rPr lang="en-US" sz="1100" baseline="-25000" dirty="0">
                          <a:effectLst/>
                        </a:rPr>
                        <a:t>5 </a:t>
                      </a:r>
                      <a:r>
                        <a:rPr lang="en-US" sz="1100" dirty="0">
                          <a:effectLst/>
                        </a:rPr>
                        <a:t>loading rate, g/m</a:t>
                      </a:r>
                      <a:r>
                        <a:rPr lang="en-US" sz="1100" baseline="30000" dirty="0">
                          <a:effectLst/>
                        </a:rPr>
                        <a:t>2</a:t>
                      </a:r>
                      <a:r>
                        <a:rPr lang="en-US" sz="1100" dirty="0">
                          <a:effectLst/>
                        </a:rPr>
                        <a:t>-day</a:t>
                      </a:r>
                      <a:r>
                        <a:rPr lang="en-US" sz="1100" baseline="30000" dirty="0">
                          <a:effectLst/>
                        </a:rPr>
                        <a:t>(2)</a:t>
                      </a:r>
                      <a:endParaRPr lang="en-US" sz="1100" dirty="0">
                        <a:effectLst/>
                      </a:endParaRPr>
                    </a:p>
                    <a:p>
                      <a:pPr marL="0" marR="0" algn="just">
                        <a:lnSpc>
                          <a:spcPct val="115000"/>
                        </a:lnSpc>
                        <a:spcBef>
                          <a:spcPts val="0"/>
                        </a:spcBef>
                        <a:spcAft>
                          <a:spcPts val="750"/>
                        </a:spcAft>
                      </a:pPr>
                      <a:r>
                        <a:rPr lang="en-US" sz="1100" dirty="0">
                          <a:effectLst/>
                        </a:rPr>
                        <a:t>Detention time, days</a:t>
                      </a:r>
                    </a:p>
                    <a:p>
                      <a:pPr marL="0" marR="0" algn="just">
                        <a:lnSpc>
                          <a:spcPct val="115000"/>
                        </a:lnSpc>
                        <a:spcBef>
                          <a:spcPts val="0"/>
                        </a:spcBef>
                        <a:spcAft>
                          <a:spcPts val="750"/>
                        </a:spcAft>
                      </a:pPr>
                      <a:r>
                        <a:rPr lang="en-US" sz="1100" dirty="0">
                          <a:effectLst/>
                        </a:rPr>
                        <a:t>Hydraulic loading rate, mm/day</a:t>
                      </a:r>
                    </a:p>
                    <a:p>
                      <a:pPr marL="0" marR="0" algn="just">
                        <a:lnSpc>
                          <a:spcPct val="115000"/>
                        </a:lnSpc>
                        <a:spcBef>
                          <a:spcPts val="0"/>
                        </a:spcBef>
                        <a:spcAft>
                          <a:spcPts val="750"/>
                        </a:spcAft>
                      </a:pPr>
                      <a:r>
                        <a:rPr lang="en-US" sz="1100" dirty="0">
                          <a:effectLst/>
                        </a:rPr>
                        <a:t>Depth of bed, meters</a:t>
                      </a:r>
                    </a:p>
                    <a:p>
                      <a:pPr marL="0" marR="0" algn="just">
                        <a:lnSpc>
                          <a:spcPct val="115000"/>
                        </a:lnSpc>
                        <a:spcBef>
                          <a:spcPts val="0"/>
                        </a:spcBef>
                        <a:spcAft>
                          <a:spcPts val="750"/>
                        </a:spcAft>
                      </a:pPr>
                      <a:r>
                        <a:rPr lang="en-US" sz="1100" dirty="0">
                          <a:effectLst/>
                        </a:rPr>
                        <a:t>Porosity of bed,%(typical)</a:t>
                      </a:r>
                    </a:p>
                    <a:p>
                      <a:pPr marL="0" marR="0" algn="just">
                        <a:lnSpc>
                          <a:spcPct val="115000"/>
                        </a:lnSpc>
                        <a:spcBef>
                          <a:spcPts val="0"/>
                        </a:spcBef>
                        <a:spcAft>
                          <a:spcPts val="750"/>
                        </a:spcAft>
                      </a:pPr>
                      <a:r>
                        <a:rPr lang="en-US" sz="1100" dirty="0">
                          <a:effectLst/>
                        </a:rPr>
                        <a:t>1</a:t>
                      </a:r>
                      <a:r>
                        <a:rPr lang="en-US" sz="1100" baseline="30000" dirty="0">
                          <a:effectLst/>
                        </a:rPr>
                        <a:t>st </a:t>
                      </a:r>
                      <a:r>
                        <a:rPr lang="en-US" sz="1100" dirty="0">
                          <a:effectLst/>
                        </a:rPr>
                        <a:t> Order reaction constant, K</a:t>
                      </a:r>
                      <a:r>
                        <a:rPr lang="en-US" sz="1100" baseline="-25000" dirty="0">
                          <a:effectLst/>
                        </a:rPr>
                        <a:t>T</a:t>
                      </a:r>
                      <a:r>
                        <a:rPr lang="en-US" sz="1100" dirty="0">
                          <a:effectLst/>
                        </a:rPr>
                        <a:t>/day</a:t>
                      </a:r>
                    </a:p>
                    <a:p>
                      <a:pPr marL="0" marR="0" algn="just">
                        <a:lnSpc>
                          <a:spcPct val="115000"/>
                        </a:lnSpc>
                        <a:spcBef>
                          <a:spcPts val="0"/>
                        </a:spcBef>
                        <a:spcAft>
                          <a:spcPts val="750"/>
                        </a:spcAft>
                      </a:pPr>
                      <a:r>
                        <a:rPr lang="en-US" sz="1100" dirty="0" err="1">
                          <a:effectLst/>
                        </a:rPr>
                        <a:t>Evapotranspiration</a:t>
                      </a:r>
                      <a:r>
                        <a:rPr lang="en-US" sz="1100" dirty="0">
                          <a:effectLst/>
                        </a:rPr>
                        <a:t> losses, mm/day</a:t>
                      </a:r>
                      <a:r>
                        <a:rPr lang="en-US" sz="1100" baseline="30000" dirty="0">
                          <a:effectLst/>
                        </a:rPr>
                        <a:t>(3)</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750"/>
                        </a:spcAft>
                      </a:pPr>
                      <a:r>
                        <a:rPr lang="en-US" sz="1100" dirty="0">
                          <a:effectLst/>
                        </a:rPr>
                        <a:t>2.0-5.0</a:t>
                      </a:r>
                    </a:p>
                    <a:p>
                      <a:pPr marL="0" marR="0" algn="just">
                        <a:lnSpc>
                          <a:spcPct val="115000"/>
                        </a:lnSpc>
                        <a:spcBef>
                          <a:spcPts val="0"/>
                        </a:spcBef>
                        <a:spcAft>
                          <a:spcPts val="750"/>
                        </a:spcAft>
                      </a:pPr>
                      <a:r>
                        <a:rPr lang="en-US" sz="1100" dirty="0">
                          <a:effectLst/>
                        </a:rPr>
                        <a:t>7.5-12.0</a:t>
                      </a:r>
                    </a:p>
                    <a:p>
                      <a:pPr marL="0" marR="0" algn="just">
                        <a:lnSpc>
                          <a:spcPct val="115000"/>
                        </a:lnSpc>
                        <a:spcBef>
                          <a:spcPts val="0"/>
                        </a:spcBef>
                        <a:spcAft>
                          <a:spcPts val="750"/>
                        </a:spcAft>
                      </a:pPr>
                      <a:r>
                        <a:rPr lang="en-US" sz="1100" dirty="0">
                          <a:effectLst/>
                        </a:rPr>
                        <a:t>2-7</a:t>
                      </a:r>
                    </a:p>
                    <a:p>
                      <a:pPr marL="0" marR="0" algn="just">
                        <a:lnSpc>
                          <a:spcPct val="115000"/>
                        </a:lnSpc>
                        <a:spcBef>
                          <a:spcPts val="0"/>
                        </a:spcBef>
                        <a:spcAft>
                          <a:spcPts val="750"/>
                        </a:spcAft>
                      </a:pPr>
                      <a:r>
                        <a:rPr lang="en-US" sz="1100" dirty="0">
                          <a:effectLst/>
                        </a:rPr>
                        <a:t>(must not exceed hydraulic conductivity of bed)</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10-15</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750"/>
                        </a:spcAft>
                      </a:pPr>
                      <a:r>
                        <a:rPr lang="en-US" sz="1100" dirty="0">
                          <a:effectLst/>
                        </a:rPr>
                        <a:t>1.0-2.0</a:t>
                      </a:r>
                    </a:p>
                    <a:p>
                      <a:pPr marL="0" marR="0" algn="just">
                        <a:lnSpc>
                          <a:spcPct val="115000"/>
                        </a:lnSpc>
                        <a:spcBef>
                          <a:spcPts val="0"/>
                        </a:spcBef>
                        <a:spcAft>
                          <a:spcPts val="750"/>
                        </a:spcAft>
                      </a:pPr>
                      <a:r>
                        <a:rPr lang="en-US" sz="1100" dirty="0">
                          <a:effectLst/>
                        </a:rPr>
                        <a:t>17.5-13.5</a:t>
                      </a:r>
                    </a:p>
                    <a:p>
                      <a:pPr marL="0" marR="0" algn="just">
                        <a:lnSpc>
                          <a:spcPct val="115000"/>
                        </a:lnSpc>
                        <a:spcBef>
                          <a:spcPts val="0"/>
                        </a:spcBef>
                        <a:spcAft>
                          <a:spcPts val="750"/>
                        </a:spcAft>
                      </a:pPr>
                      <a:r>
                        <a:rPr lang="en-US" sz="1100" dirty="0">
                          <a:effectLst/>
                        </a:rPr>
                        <a:t>2-3</a:t>
                      </a:r>
                    </a:p>
                    <a:p>
                      <a:pPr marL="0" marR="0" algn="just">
                        <a:lnSpc>
                          <a:spcPct val="115000"/>
                        </a:lnSpc>
                        <a:spcBef>
                          <a:spcPts val="0"/>
                        </a:spcBef>
                        <a:spcAft>
                          <a:spcPts val="750"/>
                        </a:spcAft>
                      </a:pPr>
                      <a:r>
                        <a:rPr lang="en-US" sz="1100" dirty="0">
                          <a:effectLst/>
                        </a:rPr>
                        <a:t> </a:t>
                      </a:r>
                    </a:p>
                    <a:p>
                      <a:pPr marL="0" marR="0" algn="just">
                        <a:lnSpc>
                          <a:spcPct val="115000"/>
                        </a:lnSpc>
                        <a:spcBef>
                          <a:spcPts val="0"/>
                        </a:spcBef>
                        <a:spcAft>
                          <a:spcPts val="750"/>
                        </a:spcAft>
                      </a:pPr>
                      <a:r>
                        <a:rPr lang="en-US" sz="1100" dirty="0">
                          <a:effectLst/>
                        </a:rPr>
                        <a:t>0.6-0.9</a:t>
                      </a:r>
                    </a:p>
                    <a:p>
                      <a:pPr marL="0" marR="0" algn="just">
                        <a:lnSpc>
                          <a:spcPct val="115000"/>
                        </a:lnSpc>
                        <a:spcBef>
                          <a:spcPts val="0"/>
                        </a:spcBef>
                        <a:spcAft>
                          <a:spcPts val="750"/>
                        </a:spcAft>
                      </a:pPr>
                      <a:r>
                        <a:rPr lang="en-US" sz="1100" dirty="0">
                          <a:effectLst/>
                        </a:rPr>
                        <a:t>30-40</a:t>
                      </a:r>
                    </a:p>
                    <a:p>
                      <a:pPr marL="0" marR="0" algn="just">
                        <a:lnSpc>
                          <a:spcPct val="115000"/>
                        </a:lnSpc>
                        <a:spcBef>
                          <a:spcPts val="0"/>
                        </a:spcBef>
                        <a:spcAft>
                          <a:spcPts val="750"/>
                        </a:spcAft>
                      </a:pPr>
                      <a:r>
                        <a:rPr lang="en-US" sz="1100" dirty="0">
                          <a:effectLst/>
                        </a:rPr>
                        <a:t>0.17-0.18</a:t>
                      </a:r>
                    </a:p>
                    <a:p>
                      <a:pPr marL="0" marR="0" algn="just">
                        <a:lnSpc>
                          <a:spcPct val="115000"/>
                        </a:lnSpc>
                        <a:spcBef>
                          <a:spcPts val="0"/>
                        </a:spcBef>
                        <a:spcAft>
                          <a:spcPts val="750"/>
                        </a:spcAft>
                      </a:pPr>
                      <a:r>
                        <a:rPr lang="en-US" sz="1100" dirty="0">
                          <a:effectLst/>
                        </a:rPr>
                        <a:t>&gt;15</a:t>
                      </a:r>
                      <a:endParaRPr lang="en-US" sz="1100" dirty="0">
                        <a:effectLst/>
                        <a:latin typeface="Calibri"/>
                        <a:ea typeface="Calibri"/>
                        <a:cs typeface="Times New Roman"/>
                      </a:endParaRPr>
                    </a:p>
                  </a:txBody>
                  <a:tcPr marL="68580" marR="68580" marT="0" marB="0"/>
                </a:tc>
              </a:tr>
            </a:tbl>
          </a:graphicData>
        </a:graphic>
      </p:graphicFrame>
      <p:sp>
        <p:nvSpPr>
          <p:cNvPr id="6" name="Date Placeholder 5"/>
          <p:cNvSpPr>
            <a:spLocks noGrp="1"/>
          </p:cNvSpPr>
          <p:nvPr>
            <p:ph type="dt" sz="half" idx="10"/>
          </p:nvPr>
        </p:nvSpPr>
        <p:spPr/>
        <p:txBody>
          <a:bodyPr/>
          <a:lstStyle/>
          <a:p>
            <a:fld id="{D7DA1C96-8496-4280-8DBD-B56F8AF53CEB}" type="datetime1">
              <a:rPr lang="en-US" smtClean="0"/>
              <a:pPr/>
              <a:t>2/7/2013</a:t>
            </a:fld>
            <a:endParaRPr lang="en-US"/>
          </a:p>
        </p:txBody>
      </p:sp>
      <p:sp>
        <p:nvSpPr>
          <p:cNvPr id="7" name="Footer Placeholder 6"/>
          <p:cNvSpPr>
            <a:spLocks noGrp="1"/>
          </p:cNvSpPr>
          <p:nvPr>
            <p:ph type="ftr" sz="quarter" idx="11"/>
          </p:nvPr>
        </p:nvSpPr>
        <p:spPr/>
        <p:txBody>
          <a:bodyPr/>
          <a:lstStyle/>
          <a:p>
            <a:r>
              <a:rPr lang="en-US" dirty="0" smtClean="0"/>
              <a:t>Dass Rasayanic Services</a:t>
            </a:r>
            <a:endParaRPr lang="en-US" dirty="0"/>
          </a:p>
        </p:txBody>
      </p:sp>
      <p:sp>
        <p:nvSpPr>
          <p:cNvPr id="5" name="Rectangle 4"/>
          <p:cNvSpPr/>
          <p:nvPr/>
        </p:nvSpPr>
        <p:spPr>
          <a:xfrm>
            <a:off x="914400" y="4648200"/>
            <a:ext cx="5867400" cy="1600438"/>
          </a:xfrm>
          <a:prstGeom prst="rect">
            <a:avLst/>
          </a:prstGeom>
        </p:spPr>
        <p:txBody>
          <a:bodyPr wrap="square">
            <a:spAutoFit/>
          </a:bodyPr>
          <a:lstStyle/>
          <a:p>
            <a:r>
              <a:rPr lang="en-US" sz="900" dirty="0" smtClean="0"/>
              <a:t>Source- Adapted from </a:t>
            </a:r>
            <a:r>
              <a:rPr lang="en-US" sz="900" dirty="0" err="1" smtClean="0"/>
              <a:t>Arceivala</a:t>
            </a:r>
            <a:r>
              <a:rPr lang="en-US" sz="900" dirty="0" smtClean="0"/>
              <a:t> and </a:t>
            </a:r>
            <a:r>
              <a:rPr lang="en-US" sz="900" dirty="0" err="1" smtClean="0"/>
              <a:t>Asolekar</a:t>
            </a:r>
            <a:r>
              <a:rPr lang="en-US" sz="900" dirty="0" smtClean="0"/>
              <a:t>, </a:t>
            </a:r>
            <a:r>
              <a:rPr lang="en-US" sz="900" dirty="0" smtClean="0">
                <a:latin typeface="+mj-lt"/>
              </a:rPr>
              <a:t>2005</a:t>
            </a:r>
          </a:p>
          <a:p>
            <a:r>
              <a:rPr lang="en-US" dirty="0" smtClean="0"/>
              <a:t>For </a:t>
            </a:r>
            <a:r>
              <a:rPr lang="en-US" dirty="0"/>
              <a:t>the design of </a:t>
            </a:r>
            <a:r>
              <a:rPr lang="en-US" dirty="0" err="1"/>
              <a:t>macrophyte</a:t>
            </a:r>
            <a:r>
              <a:rPr lang="en-US" dirty="0"/>
              <a:t> beds with horizontal flow, two important aspects of design had been kept in mind. These are:</a:t>
            </a:r>
          </a:p>
          <a:p>
            <a:pPr lvl="0"/>
            <a:r>
              <a:rPr lang="en-US" dirty="0" smtClean="0"/>
              <a:t>1. Organic </a:t>
            </a:r>
            <a:r>
              <a:rPr lang="en-US" dirty="0"/>
              <a:t>removal parameter, and</a:t>
            </a:r>
          </a:p>
          <a:p>
            <a:pPr lvl="0"/>
            <a:r>
              <a:rPr lang="en-US" dirty="0" smtClean="0"/>
              <a:t>2. Hydraulic </a:t>
            </a:r>
            <a:r>
              <a:rPr lang="en-US" dirty="0"/>
              <a:t>flow considerations.</a:t>
            </a:r>
          </a:p>
        </p:txBody>
      </p:sp>
    </p:spTree>
    <p:extLst>
      <p:ext uri="{BB962C8B-B14F-4D97-AF65-F5344CB8AC3E}">
        <p14:creationId xmlns:p14="http://schemas.microsoft.com/office/powerpoint/2010/main" xmlns="" val="1717978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Pre-Treatment</a:t>
            </a:r>
            <a:r>
              <a:rPr lang="en-US" dirty="0"/>
              <a:t/>
            </a:r>
            <a:br>
              <a:rPr lang="en-US" dirty="0"/>
            </a:br>
            <a:endParaRPr lang="en-US" dirty="0"/>
          </a:p>
        </p:txBody>
      </p:sp>
      <p:sp>
        <p:nvSpPr>
          <p:cNvPr id="2" name="Content Placeholder 1"/>
          <p:cNvSpPr>
            <a:spLocks noGrp="1"/>
          </p:cNvSpPr>
          <p:nvPr>
            <p:ph idx="1"/>
          </p:nvPr>
        </p:nvSpPr>
        <p:spPr/>
        <p:txBody>
          <a:bodyPr/>
          <a:lstStyle/>
          <a:p>
            <a:r>
              <a:rPr lang="en-US" dirty="0"/>
              <a:t>Waste water reaching to the watershed, is pre-treated for the removal of unwanted and easily separable </a:t>
            </a:r>
            <a:r>
              <a:rPr lang="en-US" dirty="0" smtClean="0"/>
              <a:t>material</a:t>
            </a:r>
            <a:endParaRPr lang="en-US" dirty="0"/>
          </a:p>
          <a:p>
            <a:endParaRPr lang="en-US" dirty="0"/>
          </a:p>
        </p:txBody>
      </p:sp>
      <p:sp>
        <p:nvSpPr>
          <p:cNvPr id="5" name="Date Placeholder 4"/>
          <p:cNvSpPr>
            <a:spLocks noGrp="1"/>
          </p:cNvSpPr>
          <p:nvPr>
            <p:ph type="dt" sz="half" idx="10"/>
          </p:nvPr>
        </p:nvSpPr>
        <p:spPr/>
        <p:txBody>
          <a:bodyPr/>
          <a:lstStyle/>
          <a:p>
            <a:fld id="{59EDBCDE-0967-42BC-9A82-E226C2A4DB74}" type="datetime1">
              <a:rPr lang="en-US" smtClean="0"/>
              <a:pPr/>
              <a:t>2/7/2013</a:t>
            </a:fld>
            <a:endParaRPr lang="en-US"/>
          </a:p>
        </p:txBody>
      </p:sp>
      <p:sp>
        <p:nvSpPr>
          <p:cNvPr id="6" name="Footer Placeholder 5"/>
          <p:cNvSpPr>
            <a:spLocks noGrp="1"/>
          </p:cNvSpPr>
          <p:nvPr>
            <p:ph type="ftr" sz="quarter" idx="11"/>
          </p:nvPr>
        </p:nvSpPr>
        <p:spPr/>
        <p:txBody>
          <a:bodyPr/>
          <a:lstStyle/>
          <a:p>
            <a:r>
              <a:rPr lang="en-US" dirty="0" smtClean="0"/>
              <a:t>Dass Rasayanic Services</a:t>
            </a:r>
            <a:endParaRPr lang="en-US" dirty="0"/>
          </a:p>
        </p:txBody>
      </p:sp>
      <p:pic>
        <p:nvPicPr>
          <p:cNvPr id="4" name="Picture 3" descr="DSC0078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3124200"/>
            <a:ext cx="6477000" cy="3276600"/>
          </a:xfrm>
          <a:prstGeom prst="rect">
            <a:avLst/>
          </a:prstGeom>
          <a:noFill/>
          <a:ln>
            <a:noFill/>
          </a:ln>
          <a:extLst/>
        </p:spPr>
      </p:pic>
    </p:spTree>
    <p:extLst>
      <p:ext uri="{BB962C8B-B14F-4D97-AF65-F5344CB8AC3E}">
        <p14:creationId xmlns:p14="http://schemas.microsoft.com/office/powerpoint/2010/main" xmlns="" val="1567333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Design for organic removal: </a:t>
            </a:r>
            <a:endParaRPr lang="en-US" dirty="0"/>
          </a:p>
        </p:txBody>
      </p:sp>
      <p:sp>
        <p:nvSpPr>
          <p:cNvPr id="2" name="Content Placeholder 1"/>
          <p:cNvSpPr>
            <a:spLocks noGrp="1"/>
          </p:cNvSpPr>
          <p:nvPr>
            <p:ph idx="1"/>
          </p:nvPr>
        </p:nvSpPr>
        <p:spPr/>
        <p:txBody>
          <a:bodyPr>
            <a:normAutofit fontScale="77500" lnSpcReduction="20000"/>
          </a:bodyPr>
          <a:lstStyle/>
          <a:p>
            <a:r>
              <a:rPr lang="en-US" dirty="0"/>
              <a:t>BOD removal has been approximated by first order, plug flow </a:t>
            </a:r>
            <a:r>
              <a:rPr lang="en-US" dirty="0" smtClean="0"/>
              <a:t>kinetics</a:t>
            </a:r>
            <a:r>
              <a:rPr lang="en-US" b="1" dirty="0" smtClean="0"/>
              <a:t>:</a:t>
            </a:r>
            <a:endParaRPr lang="en-US" dirty="0"/>
          </a:p>
          <a:p>
            <a:pPr marL="45720" indent="0">
              <a:buNone/>
            </a:pPr>
            <a:r>
              <a:rPr lang="en-US" dirty="0"/>
              <a:t>C</a:t>
            </a:r>
            <a:r>
              <a:rPr lang="en-US" baseline="-25000" dirty="0"/>
              <a:t>t</a:t>
            </a:r>
            <a:r>
              <a:rPr lang="en-US" dirty="0"/>
              <a:t>=C</a:t>
            </a:r>
            <a:r>
              <a:rPr lang="en-US" baseline="-25000" dirty="0"/>
              <a:t>o</a:t>
            </a:r>
            <a:r>
              <a:rPr lang="en-US" dirty="0"/>
              <a:t>e</a:t>
            </a:r>
            <a:r>
              <a:rPr lang="en-US" baseline="30000" dirty="0"/>
              <a:t>-</a:t>
            </a:r>
            <a:r>
              <a:rPr lang="en-US" baseline="30000" dirty="0" err="1"/>
              <a:t>Kt</a:t>
            </a:r>
            <a:endParaRPr lang="en-US" dirty="0"/>
          </a:p>
          <a:p>
            <a:pPr marL="45720" indent="0">
              <a:buNone/>
            </a:pPr>
            <a:r>
              <a:rPr lang="en-US" dirty="0"/>
              <a:t>Since t is a function of bed area, it can also written as</a:t>
            </a:r>
          </a:p>
          <a:p>
            <a:pPr marL="45720" indent="0">
              <a:buNone/>
            </a:pPr>
            <a:r>
              <a:rPr lang="en-US" dirty="0"/>
              <a:t>A= Q (</a:t>
            </a:r>
            <a:r>
              <a:rPr lang="en-US" dirty="0" err="1"/>
              <a:t>ln</a:t>
            </a:r>
            <a:r>
              <a:rPr lang="en-US" dirty="0"/>
              <a:t> C</a:t>
            </a:r>
            <a:r>
              <a:rPr lang="en-US" baseline="-25000" dirty="0"/>
              <a:t>o</a:t>
            </a:r>
            <a:r>
              <a:rPr lang="en-US" dirty="0"/>
              <a:t> – </a:t>
            </a:r>
            <a:r>
              <a:rPr lang="en-US" dirty="0" err="1"/>
              <a:t>ln</a:t>
            </a:r>
            <a:r>
              <a:rPr lang="en-US" dirty="0"/>
              <a:t> C</a:t>
            </a:r>
            <a:r>
              <a:rPr lang="en-US" baseline="-25000" dirty="0"/>
              <a:t>t</a:t>
            </a:r>
            <a:r>
              <a:rPr lang="en-US" dirty="0"/>
              <a:t>)/ K</a:t>
            </a:r>
            <a:r>
              <a:rPr lang="en-US" baseline="-25000" dirty="0"/>
              <a:t>BOD</a:t>
            </a:r>
            <a:endParaRPr lang="en-US" dirty="0"/>
          </a:p>
          <a:p>
            <a:pPr marL="45720" indent="0">
              <a:buNone/>
            </a:pPr>
            <a:r>
              <a:rPr lang="en-US" dirty="0"/>
              <a:t>In which,  A= bed area, m2</a:t>
            </a:r>
          </a:p>
          <a:p>
            <a:pPr marL="45720" indent="0">
              <a:buNone/>
            </a:pPr>
            <a:r>
              <a:rPr lang="en-US" dirty="0"/>
              <a:t>Q = average flow, m3/day</a:t>
            </a:r>
          </a:p>
          <a:p>
            <a:pPr marL="45720" indent="0">
              <a:buNone/>
            </a:pPr>
            <a:r>
              <a:rPr lang="en-US" dirty="0"/>
              <a:t>C</a:t>
            </a:r>
            <a:r>
              <a:rPr lang="en-US" baseline="-25000" dirty="0"/>
              <a:t>o</a:t>
            </a:r>
            <a:r>
              <a:rPr lang="en-US" dirty="0"/>
              <a:t>= inlet</a:t>
            </a:r>
            <a:r>
              <a:rPr lang="en-US" dirty="0">
                <a:latin typeface="+mj-lt"/>
              </a:rPr>
              <a:t> 5-day </a:t>
            </a:r>
            <a:r>
              <a:rPr lang="en-US" dirty="0"/>
              <a:t>BOD, mg/l</a:t>
            </a:r>
          </a:p>
          <a:p>
            <a:pPr marL="45720" indent="0">
              <a:buNone/>
            </a:pPr>
            <a:r>
              <a:rPr lang="en-US" dirty="0"/>
              <a:t>C</a:t>
            </a:r>
            <a:r>
              <a:rPr lang="en-US" baseline="-25000" dirty="0"/>
              <a:t>t</a:t>
            </a:r>
            <a:r>
              <a:rPr lang="en-US" dirty="0"/>
              <a:t> = Outlet BOD</a:t>
            </a:r>
            <a:r>
              <a:rPr lang="en-US" baseline="-25000" dirty="0"/>
              <a:t>5</a:t>
            </a:r>
            <a:r>
              <a:rPr lang="en-US" dirty="0"/>
              <a:t>, mg/l</a:t>
            </a:r>
          </a:p>
          <a:p>
            <a:pPr marL="45720" indent="0">
              <a:buNone/>
            </a:pPr>
            <a:r>
              <a:rPr lang="en-US" dirty="0"/>
              <a:t>  K</a:t>
            </a:r>
            <a:r>
              <a:rPr lang="en-US" baseline="-25000" dirty="0"/>
              <a:t>BOD</a:t>
            </a:r>
            <a:r>
              <a:rPr lang="en-US" dirty="0"/>
              <a:t> = BOD</a:t>
            </a:r>
            <a:r>
              <a:rPr lang="en-US" baseline="-25000" dirty="0"/>
              <a:t>5</a:t>
            </a:r>
            <a:r>
              <a:rPr lang="en-US" dirty="0"/>
              <a:t> reaction constant, day</a:t>
            </a:r>
            <a:r>
              <a:rPr lang="en-US" baseline="30000" dirty="0"/>
              <a:t>-1</a:t>
            </a:r>
            <a:endParaRPr lang="en-US" dirty="0"/>
          </a:p>
          <a:p>
            <a:pPr marL="45720" indent="0">
              <a:buNone/>
            </a:pPr>
            <a:r>
              <a:rPr lang="en-US" dirty="0"/>
              <a:t>As per the Severn Trent report, the value of K</a:t>
            </a:r>
            <a:r>
              <a:rPr lang="en-US" baseline="-25000" dirty="0"/>
              <a:t>T</a:t>
            </a:r>
            <a:r>
              <a:rPr lang="en-US" dirty="0"/>
              <a:t> for 49 systems in Denmark is observed to average </a:t>
            </a:r>
            <a:r>
              <a:rPr lang="en-US" dirty="0">
                <a:latin typeface="+mj-lt"/>
              </a:rPr>
              <a:t>0.083</a:t>
            </a:r>
            <a:r>
              <a:rPr lang="en-US" dirty="0"/>
              <a:t> and in UK it is </a:t>
            </a:r>
            <a:r>
              <a:rPr lang="en-US" dirty="0">
                <a:latin typeface="+mj-lt"/>
              </a:rPr>
              <a:t>0.067</a:t>
            </a:r>
            <a:r>
              <a:rPr lang="en-US" dirty="0"/>
              <a:t> per day. For Bangalore, India, with domestic wastewater </a:t>
            </a:r>
            <a:r>
              <a:rPr lang="en-US" dirty="0" err="1"/>
              <a:t>Rengasami</a:t>
            </a:r>
            <a:r>
              <a:rPr lang="en-US" dirty="0"/>
              <a:t> et al.(</a:t>
            </a:r>
            <a:r>
              <a:rPr lang="en-US" dirty="0">
                <a:latin typeface="+mj-lt"/>
              </a:rPr>
              <a:t>2002</a:t>
            </a:r>
            <a:r>
              <a:rPr lang="en-US" dirty="0"/>
              <a:t>), the KT value as </a:t>
            </a:r>
            <a:r>
              <a:rPr lang="en-US" dirty="0">
                <a:latin typeface="+mj-lt"/>
              </a:rPr>
              <a:t>0.17</a:t>
            </a:r>
            <a:r>
              <a:rPr lang="en-US" dirty="0"/>
              <a:t> per day which is likely to occur in a warm country.</a:t>
            </a:r>
          </a:p>
          <a:p>
            <a:endParaRPr lang="en-US" dirty="0"/>
          </a:p>
        </p:txBody>
      </p:sp>
      <p:sp>
        <p:nvSpPr>
          <p:cNvPr id="4" name="Date Placeholder 3"/>
          <p:cNvSpPr>
            <a:spLocks noGrp="1"/>
          </p:cNvSpPr>
          <p:nvPr>
            <p:ph type="dt" sz="half" idx="10"/>
          </p:nvPr>
        </p:nvSpPr>
        <p:spPr/>
        <p:txBody>
          <a:bodyPr/>
          <a:lstStyle/>
          <a:p>
            <a:fld id="{9E3E05C4-1BFE-4418-BAFC-5B848AC23720}"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spTree>
    <p:extLst>
      <p:ext uri="{BB962C8B-B14F-4D97-AF65-F5344CB8AC3E}">
        <p14:creationId xmlns:p14="http://schemas.microsoft.com/office/powerpoint/2010/main" xmlns="" val="2493205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Calculations</a:t>
            </a:r>
            <a:endParaRPr lang="en-US" dirty="0"/>
          </a:p>
        </p:txBody>
      </p:sp>
      <p:sp>
        <p:nvSpPr>
          <p:cNvPr id="2" name="Content Placeholder 1"/>
          <p:cNvSpPr>
            <a:spLocks noGrp="1"/>
          </p:cNvSpPr>
          <p:nvPr>
            <p:ph idx="1"/>
          </p:nvPr>
        </p:nvSpPr>
        <p:spPr/>
        <p:txBody>
          <a:bodyPr>
            <a:normAutofit fontScale="70000" lnSpcReduction="20000"/>
          </a:bodyPr>
          <a:lstStyle/>
          <a:p>
            <a:pPr lvl="0"/>
            <a:r>
              <a:rPr lang="en-US" b="1" dirty="0"/>
              <a:t>For Bed area</a:t>
            </a:r>
            <a:endParaRPr lang="en-US" dirty="0"/>
          </a:p>
          <a:p>
            <a:pPr marL="45720" indent="0">
              <a:buNone/>
            </a:pPr>
            <a:r>
              <a:rPr lang="en-US" dirty="0"/>
              <a:t>Catchment Area= </a:t>
            </a:r>
            <a:r>
              <a:rPr lang="en-US" dirty="0">
                <a:latin typeface="+mj-lt"/>
              </a:rPr>
              <a:t>500</a:t>
            </a:r>
            <a:r>
              <a:rPr lang="en-US" dirty="0"/>
              <a:t>ha approx.</a:t>
            </a:r>
          </a:p>
          <a:p>
            <a:pPr marL="45720" indent="0">
              <a:buNone/>
            </a:pPr>
            <a:r>
              <a:rPr lang="en-US" dirty="0"/>
              <a:t>Population=</a:t>
            </a:r>
            <a:r>
              <a:rPr lang="en-US" dirty="0">
                <a:latin typeface="+mj-lt"/>
              </a:rPr>
              <a:t> 100/ha </a:t>
            </a:r>
            <a:r>
              <a:rPr lang="en-US" dirty="0"/>
              <a:t>average</a:t>
            </a:r>
          </a:p>
          <a:p>
            <a:pPr marL="45720" indent="0">
              <a:buNone/>
            </a:pPr>
            <a:r>
              <a:rPr lang="en-US" dirty="0"/>
              <a:t>Flow rate= </a:t>
            </a:r>
            <a:r>
              <a:rPr lang="en-US" dirty="0">
                <a:latin typeface="+mj-lt"/>
              </a:rPr>
              <a:t>5 MLD </a:t>
            </a:r>
            <a:r>
              <a:rPr lang="en-US" dirty="0"/>
              <a:t>expected</a:t>
            </a:r>
          </a:p>
          <a:p>
            <a:pPr marL="45720" indent="0">
              <a:buNone/>
            </a:pPr>
            <a:r>
              <a:rPr lang="en-US" dirty="0"/>
              <a:t>BOD= </a:t>
            </a:r>
            <a:r>
              <a:rPr lang="en-US" dirty="0" smtClean="0">
                <a:latin typeface="+mj-lt"/>
              </a:rPr>
              <a:t>200 </a:t>
            </a:r>
            <a:r>
              <a:rPr lang="en-US" dirty="0">
                <a:latin typeface="+mj-lt"/>
              </a:rPr>
              <a:t>mg/l </a:t>
            </a:r>
          </a:p>
          <a:p>
            <a:pPr marL="45720" indent="0">
              <a:buNone/>
            </a:pPr>
            <a:r>
              <a:rPr lang="en-US" dirty="0"/>
              <a:t>K</a:t>
            </a:r>
            <a:r>
              <a:rPr lang="en-US" baseline="-25000" dirty="0"/>
              <a:t>BOD</a:t>
            </a:r>
            <a:r>
              <a:rPr lang="en-US" dirty="0"/>
              <a:t>= </a:t>
            </a:r>
            <a:r>
              <a:rPr lang="en-US" dirty="0" smtClean="0">
                <a:latin typeface="+mj-lt"/>
              </a:rPr>
              <a:t>0.17/day</a:t>
            </a:r>
            <a:endParaRPr lang="en-US" dirty="0">
              <a:latin typeface="+mj-lt"/>
            </a:endParaRPr>
          </a:p>
          <a:p>
            <a:pPr marL="45720" indent="0">
              <a:buNone/>
            </a:pPr>
            <a:r>
              <a:rPr lang="en-US" dirty="0"/>
              <a:t>A= Q (</a:t>
            </a:r>
            <a:r>
              <a:rPr lang="en-US" dirty="0" err="1"/>
              <a:t>ln</a:t>
            </a:r>
            <a:r>
              <a:rPr lang="en-US" dirty="0"/>
              <a:t> C</a:t>
            </a:r>
            <a:r>
              <a:rPr lang="en-US" baseline="-25000" dirty="0"/>
              <a:t>o</a:t>
            </a:r>
            <a:r>
              <a:rPr lang="en-US" dirty="0"/>
              <a:t> – </a:t>
            </a:r>
            <a:r>
              <a:rPr lang="en-US" dirty="0" err="1"/>
              <a:t>ln</a:t>
            </a:r>
            <a:r>
              <a:rPr lang="en-US" dirty="0"/>
              <a:t> C</a:t>
            </a:r>
            <a:r>
              <a:rPr lang="en-US" baseline="-25000" dirty="0"/>
              <a:t>t</a:t>
            </a:r>
            <a:r>
              <a:rPr lang="en-US" dirty="0"/>
              <a:t>)/ K</a:t>
            </a:r>
            <a:r>
              <a:rPr lang="en-US" baseline="-25000" dirty="0"/>
              <a:t>BOD</a:t>
            </a:r>
            <a:endParaRPr lang="en-US" dirty="0"/>
          </a:p>
          <a:p>
            <a:pPr marL="45720" indent="0">
              <a:buNone/>
            </a:pPr>
            <a:r>
              <a:rPr lang="en-US" dirty="0"/>
              <a:t>As per Kinetic equation for first order reaction  </a:t>
            </a:r>
          </a:p>
          <a:p>
            <a:pPr marL="45720" indent="0">
              <a:buNone/>
            </a:pPr>
            <a:r>
              <a:rPr lang="en-US" dirty="0"/>
              <a:t>A= </a:t>
            </a:r>
            <a:r>
              <a:rPr lang="en-US" dirty="0">
                <a:latin typeface="+mj-lt"/>
              </a:rPr>
              <a:t>0.145(</a:t>
            </a:r>
            <a:r>
              <a:rPr lang="en-US" dirty="0" err="1">
                <a:latin typeface="+mj-lt"/>
              </a:rPr>
              <a:t>ln</a:t>
            </a:r>
            <a:r>
              <a:rPr lang="en-US" dirty="0">
                <a:latin typeface="+mj-lt"/>
              </a:rPr>
              <a:t> </a:t>
            </a:r>
            <a:r>
              <a:rPr lang="en-US" dirty="0" smtClean="0">
                <a:latin typeface="+mj-lt"/>
              </a:rPr>
              <a:t>200 </a:t>
            </a:r>
            <a:r>
              <a:rPr lang="en-US" dirty="0">
                <a:latin typeface="+mj-lt"/>
              </a:rPr>
              <a:t>–</a:t>
            </a:r>
            <a:r>
              <a:rPr lang="en-US" dirty="0" err="1">
                <a:latin typeface="+mj-lt"/>
              </a:rPr>
              <a:t>ln</a:t>
            </a:r>
            <a:r>
              <a:rPr lang="en-US" dirty="0">
                <a:latin typeface="+mj-lt"/>
              </a:rPr>
              <a:t> 30)/</a:t>
            </a:r>
            <a:r>
              <a:rPr lang="en-US" dirty="0" smtClean="0">
                <a:latin typeface="+mj-lt"/>
              </a:rPr>
              <a:t>0.17 </a:t>
            </a:r>
            <a:r>
              <a:rPr lang="en-US" dirty="0">
                <a:latin typeface="+mj-lt"/>
              </a:rPr>
              <a:t>= </a:t>
            </a:r>
            <a:r>
              <a:rPr lang="en-US" dirty="0" smtClean="0">
                <a:latin typeface="+mj-lt"/>
              </a:rPr>
              <a:t>1.617 </a:t>
            </a:r>
            <a:r>
              <a:rPr lang="en-US" dirty="0"/>
              <a:t>m</a:t>
            </a:r>
            <a:r>
              <a:rPr lang="en-US" baseline="30000" dirty="0"/>
              <a:t>2 </a:t>
            </a:r>
            <a:r>
              <a:rPr lang="en-US" dirty="0"/>
              <a:t>/person</a:t>
            </a:r>
          </a:p>
          <a:p>
            <a:pPr marL="45720" indent="0">
              <a:buNone/>
            </a:pPr>
            <a:r>
              <a:rPr lang="en-US" dirty="0"/>
              <a:t>Total Area required= </a:t>
            </a:r>
            <a:r>
              <a:rPr lang="en-US" dirty="0" smtClean="0">
                <a:latin typeface="+mj-lt"/>
              </a:rPr>
              <a:t>1.617x500x100</a:t>
            </a:r>
            <a:r>
              <a:rPr lang="en-US" dirty="0" smtClean="0"/>
              <a:t>=</a:t>
            </a:r>
            <a:r>
              <a:rPr lang="en-US" dirty="0" smtClean="0">
                <a:latin typeface="+mj-lt"/>
              </a:rPr>
              <a:t>80850</a:t>
            </a:r>
            <a:r>
              <a:rPr lang="en-US" dirty="0" smtClean="0"/>
              <a:t> </a:t>
            </a:r>
            <a:r>
              <a:rPr lang="en-US" dirty="0"/>
              <a:t>m</a:t>
            </a:r>
            <a:r>
              <a:rPr lang="en-US" baseline="30000" dirty="0"/>
              <a:t>2</a:t>
            </a:r>
            <a:endParaRPr lang="en-US" dirty="0"/>
          </a:p>
          <a:p>
            <a:pPr lvl="0"/>
            <a:r>
              <a:rPr lang="en-US" b="1" dirty="0"/>
              <a:t>BOD load </a:t>
            </a:r>
            <a:endParaRPr lang="en-US" dirty="0"/>
          </a:p>
          <a:p>
            <a:pPr marL="45720" indent="0">
              <a:buNone/>
            </a:pPr>
            <a:r>
              <a:rPr lang="en-US" dirty="0"/>
              <a:t> </a:t>
            </a:r>
          </a:p>
          <a:p>
            <a:pPr marL="45720" indent="0">
              <a:buNone/>
            </a:pPr>
            <a:r>
              <a:rPr lang="en-US" dirty="0"/>
              <a:t>BOD load per person= </a:t>
            </a:r>
            <a:r>
              <a:rPr lang="en-US" dirty="0" smtClean="0"/>
              <a:t>200 </a:t>
            </a:r>
            <a:r>
              <a:rPr lang="en-US" dirty="0"/>
              <a:t>mg/</a:t>
            </a:r>
            <a:r>
              <a:rPr lang="en-US" dirty="0" err="1"/>
              <a:t>ltr</a:t>
            </a:r>
            <a:r>
              <a:rPr lang="en-US" dirty="0"/>
              <a:t> x </a:t>
            </a:r>
            <a:r>
              <a:rPr lang="en-US" dirty="0">
                <a:latin typeface="+mj-lt"/>
              </a:rPr>
              <a:t>145</a:t>
            </a:r>
            <a:r>
              <a:rPr lang="en-US" dirty="0"/>
              <a:t> </a:t>
            </a:r>
            <a:r>
              <a:rPr lang="en-US" dirty="0" err="1"/>
              <a:t>ltr</a:t>
            </a:r>
            <a:r>
              <a:rPr lang="en-US" dirty="0"/>
              <a:t>/day = </a:t>
            </a:r>
            <a:r>
              <a:rPr lang="en-US" dirty="0" smtClean="0">
                <a:latin typeface="+mj-lt"/>
              </a:rPr>
              <a:t>29</a:t>
            </a:r>
            <a:r>
              <a:rPr lang="en-US" dirty="0" smtClean="0"/>
              <a:t> </a:t>
            </a:r>
            <a:r>
              <a:rPr lang="en-US" dirty="0"/>
              <a:t>g/person/day</a:t>
            </a:r>
          </a:p>
          <a:p>
            <a:pPr marL="45720" indent="0">
              <a:buNone/>
            </a:pPr>
            <a:r>
              <a:rPr lang="en-US" dirty="0"/>
              <a:t>Hence BOD loading on bed = </a:t>
            </a:r>
            <a:r>
              <a:rPr lang="en-US" dirty="0" smtClean="0">
                <a:latin typeface="+mj-lt"/>
              </a:rPr>
              <a:t>29/1.617 </a:t>
            </a:r>
            <a:r>
              <a:rPr lang="en-US" dirty="0">
                <a:latin typeface="+mj-lt"/>
              </a:rPr>
              <a:t>= </a:t>
            </a:r>
            <a:r>
              <a:rPr lang="en-US" dirty="0" smtClean="0">
                <a:latin typeface="+mj-lt"/>
              </a:rPr>
              <a:t>17.93 </a:t>
            </a:r>
            <a:r>
              <a:rPr lang="en-US" dirty="0"/>
              <a:t>g / m</a:t>
            </a:r>
            <a:r>
              <a:rPr lang="en-US" baseline="30000" dirty="0"/>
              <a:t>2</a:t>
            </a:r>
            <a:r>
              <a:rPr lang="en-US" dirty="0"/>
              <a:t>/day</a:t>
            </a:r>
          </a:p>
          <a:p>
            <a:pPr marL="45720" indent="0">
              <a:buNone/>
            </a:pPr>
            <a:r>
              <a:rPr lang="en-US" dirty="0"/>
              <a:t>(This is within the recommended limit)</a:t>
            </a:r>
          </a:p>
          <a:p>
            <a:endParaRPr lang="en-US" dirty="0"/>
          </a:p>
        </p:txBody>
      </p:sp>
      <p:sp>
        <p:nvSpPr>
          <p:cNvPr id="4" name="Date Placeholder 3"/>
          <p:cNvSpPr>
            <a:spLocks noGrp="1"/>
          </p:cNvSpPr>
          <p:nvPr>
            <p:ph type="dt" sz="half" idx="10"/>
          </p:nvPr>
        </p:nvSpPr>
        <p:spPr/>
        <p:txBody>
          <a:bodyPr/>
          <a:lstStyle/>
          <a:p>
            <a:fld id="{0F356D97-B606-41AE-8F2B-FEF9F36163B8}"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spTree>
    <p:extLst>
      <p:ext uri="{BB962C8B-B14F-4D97-AF65-F5344CB8AC3E}">
        <p14:creationId xmlns:p14="http://schemas.microsoft.com/office/powerpoint/2010/main" xmlns="" val="3377089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a:t>
            </a:r>
            <a:endParaRPr lang="en-US" dirty="0"/>
          </a:p>
        </p:txBody>
      </p:sp>
      <p:sp>
        <p:nvSpPr>
          <p:cNvPr id="3" name="Content Placeholder 2"/>
          <p:cNvSpPr>
            <a:spLocks noGrp="1"/>
          </p:cNvSpPr>
          <p:nvPr>
            <p:ph idx="1"/>
          </p:nvPr>
        </p:nvSpPr>
        <p:spPr/>
        <p:txBody>
          <a:bodyPr/>
          <a:lstStyle/>
          <a:p>
            <a:r>
              <a:rPr lang="en-US" dirty="0" smtClean="0"/>
              <a:t>Author of this paper belongs to Dass Rasayanic Services and students of Hindustan college of science and technology, Mathura</a:t>
            </a:r>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pic>
        <p:nvPicPr>
          <p:cNvPr id="4101" name="Picture 5" descr="C:\Users\Ashish\Desktop\logo_drs.292221750_logo.png"/>
          <p:cNvPicPr>
            <a:picLocks noChangeAspect="1" noChangeArrowheads="1"/>
          </p:cNvPicPr>
          <p:nvPr/>
        </p:nvPicPr>
        <p:blipFill>
          <a:blip r:embed="rId2" cstate="print"/>
          <a:srcRect/>
          <a:stretch>
            <a:fillRect/>
          </a:stretch>
        </p:blipFill>
        <p:spPr bwMode="auto">
          <a:xfrm>
            <a:off x="3505200" y="3505200"/>
            <a:ext cx="2678811" cy="3009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143000"/>
          </a:xfrm>
        </p:spPr>
        <p:txBody>
          <a:bodyPr>
            <a:normAutofit fontScale="90000"/>
          </a:bodyPr>
          <a:lstStyle/>
          <a:p>
            <a:r>
              <a:rPr lang="en-US" b="1" dirty="0"/>
              <a:t>Mitigation employed on watershed</a:t>
            </a:r>
            <a:r>
              <a:rPr lang="en-US" dirty="0"/>
              <a:t/>
            </a:r>
            <a:br>
              <a:rPr lang="en-US" dirty="0"/>
            </a:br>
            <a:endParaRPr lang="en-US" dirty="0"/>
          </a:p>
        </p:txBody>
      </p:sp>
      <p:sp>
        <p:nvSpPr>
          <p:cNvPr id="2" name="Content Placeholder 1"/>
          <p:cNvSpPr>
            <a:spLocks noGrp="1"/>
          </p:cNvSpPr>
          <p:nvPr>
            <p:ph idx="1"/>
          </p:nvPr>
        </p:nvSpPr>
        <p:spPr/>
        <p:txBody>
          <a:bodyPr>
            <a:normAutofit fontScale="92500" lnSpcReduction="10000"/>
          </a:bodyPr>
          <a:lstStyle/>
          <a:p>
            <a:pPr lvl="0"/>
            <a:r>
              <a:rPr lang="en-US" b="1" dirty="0"/>
              <a:t>Calculation for area for wetland as per site conditions</a:t>
            </a:r>
            <a:endParaRPr lang="en-US" dirty="0"/>
          </a:p>
          <a:p>
            <a:pPr marL="45720" indent="0">
              <a:buNone/>
            </a:pPr>
            <a:r>
              <a:rPr lang="en-US" dirty="0"/>
              <a:t>Total gradient available is</a:t>
            </a:r>
            <a:r>
              <a:rPr lang="en-US" dirty="0">
                <a:latin typeface="+mj-lt"/>
              </a:rPr>
              <a:t> 11m</a:t>
            </a:r>
          </a:p>
          <a:p>
            <a:pPr marL="45720" indent="0">
              <a:buNone/>
            </a:pPr>
            <a:r>
              <a:rPr lang="en-US" dirty="0"/>
              <a:t>Total bed Area required </a:t>
            </a:r>
            <a:r>
              <a:rPr lang="en-US" dirty="0" smtClean="0"/>
              <a:t>≈ </a:t>
            </a:r>
            <a:r>
              <a:rPr lang="en-US" dirty="0" smtClean="0">
                <a:latin typeface="+mj-lt"/>
              </a:rPr>
              <a:t>9.00</a:t>
            </a:r>
            <a:r>
              <a:rPr lang="en-US" dirty="0" smtClean="0"/>
              <a:t> </a:t>
            </a:r>
            <a:r>
              <a:rPr lang="en-US" dirty="0"/>
              <a:t>ha</a:t>
            </a:r>
          </a:p>
          <a:p>
            <a:pPr marL="45720" indent="0">
              <a:buNone/>
            </a:pPr>
            <a:r>
              <a:rPr lang="en-US" dirty="0"/>
              <a:t>Depth of each unit selected is </a:t>
            </a:r>
            <a:r>
              <a:rPr lang="en-US" dirty="0">
                <a:latin typeface="+mj-lt"/>
              </a:rPr>
              <a:t>1</a:t>
            </a:r>
            <a:r>
              <a:rPr lang="en-US" dirty="0"/>
              <a:t>m for reducing the cost of weir, thus total No of check dam can be constructed is 8 or max </a:t>
            </a:r>
            <a:r>
              <a:rPr lang="en-US" dirty="0" smtClean="0">
                <a:latin typeface="+mj-lt"/>
              </a:rPr>
              <a:t>9</a:t>
            </a:r>
            <a:r>
              <a:rPr lang="en-US" dirty="0" smtClean="0"/>
              <a:t> or </a:t>
            </a:r>
            <a:r>
              <a:rPr lang="en-US" dirty="0"/>
              <a:t>it requires </a:t>
            </a:r>
            <a:r>
              <a:rPr lang="en-US" dirty="0" smtClean="0">
                <a:latin typeface="+mj-lt"/>
              </a:rPr>
              <a:t>90000</a:t>
            </a:r>
            <a:r>
              <a:rPr lang="en-US" dirty="0" smtClean="0"/>
              <a:t>m</a:t>
            </a:r>
            <a:r>
              <a:rPr lang="en-US" baseline="30000" dirty="0" smtClean="0"/>
              <a:t>2 </a:t>
            </a:r>
            <a:r>
              <a:rPr lang="en-US" dirty="0"/>
              <a:t>(approximately) / check </a:t>
            </a:r>
            <a:r>
              <a:rPr lang="en-US" dirty="0" smtClean="0"/>
              <a:t>dam.</a:t>
            </a:r>
          </a:p>
          <a:p>
            <a:r>
              <a:rPr lang="en-US" dirty="0"/>
              <a:t>At all the </a:t>
            </a:r>
            <a:r>
              <a:rPr lang="en-US" dirty="0" smtClean="0"/>
              <a:t>drains, </a:t>
            </a:r>
            <a:r>
              <a:rPr lang="en-US" dirty="0"/>
              <a:t>development of</a:t>
            </a:r>
            <a:r>
              <a:rPr lang="en-US" dirty="0">
                <a:latin typeface="+mj-lt"/>
              </a:rPr>
              <a:t> 1 </a:t>
            </a:r>
            <a:r>
              <a:rPr lang="en-US" dirty="0"/>
              <a:t>m deep ponding areas, by stone pitching at required </a:t>
            </a:r>
            <a:r>
              <a:rPr lang="en-US" dirty="0" smtClean="0"/>
              <a:t>Contours</a:t>
            </a:r>
          </a:p>
          <a:p>
            <a:pPr lvl="0"/>
            <a:r>
              <a:rPr lang="en-US" dirty="0"/>
              <a:t>A proper water segregation system is designed for separation of floating material, non-biodegradable garbage material in to </a:t>
            </a:r>
            <a:r>
              <a:rPr lang="en-US" dirty="0" smtClean="0"/>
              <a:t>wetland.</a:t>
            </a:r>
            <a:endParaRPr lang="en-US" dirty="0"/>
          </a:p>
          <a:p>
            <a:pPr marL="45720" indent="0">
              <a:buNone/>
            </a:pPr>
            <a:endParaRPr lang="en-US" dirty="0"/>
          </a:p>
          <a:p>
            <a:pPr marL="45720" indent="0">
              <a:buNone/>
            </a:pPr>
            <a:endParaRPr lang="en-US" dirty="0"/>
          </a:p>
          <a:p>
            <a:endParaRPr lang="en-US" dirty="0"/>
          </a:p>
        </p:txBody>
      </p:sp>
      <p:sp>
        <p:nvSpPr>
          <p:cNvPr id="4" name="Date Placeholder 3"/>
          <p:cNvSpPr>
            <a:spLocks noGrp="1"/>
          </p:cNvSpPr>
          <p:nvPr>
            <p:ph type="dt" sz="half" idx="10"/>
          </p:nvPr>
        </p:nvSpPr>
        <p:spPr/>
        <p:txBody>
          <a:bodyPr/>
          <a:lstStyle/>
          <a:p>
            <a:fld id="{7772E5FF-06A1-4A3E-A4FA-7630EF50AE3B}"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spTree>
    <p:extLst>
      <p:ext uri="{BB962C8B-B14F-4D97-AF65-F5344CB8AC3E}">
        <p14:creationId xmlns:p14="http://schemas.microsoft.com/office/powerpoint/2010/main" xmlns="" val="3937132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1143000"/>
          </a:xfrm>
        </p:spPr>
        <p:txBody>
          <a:bodyPr>
            <a:normAutofit fontScale="90000"/>
          </a:bodyPr>
          <a:lstStyle/>
          <a:p>
            <a:r>
              <a:rPr lang="en-US" b="1" dirty="0" smtClean="0"/>
              <a:t>Mitigation employed on watershed</a:t>
            </a:r>
            <a:r>
              <a:rPr lang="en-US" dirty="0" smtClean="0"/>
              <a:t/>
            </a:r>
            <a:br>
              <a:rPr lang="en-US" dirty="0" smtClean="0"/>
            </a:br>
            <a:endParaRPr lang="en-US" dirty="0"/>
          </a:p>
        </p:txBody>
      </p:sp>
      <p:sp>
        <p:nvSpPr>
          <p:cNvPr id="2" name="Content Placeholder 1"/>
          <p:cNvSpPr>
            <a:spLocks noGrp="1"/>
          </p:cNvSpPr>
          <p:nvPr>
            <p:ph idx="1"/>
          </p:nvPr>
        </p:nvSpPr>
        <p:spPr/>
        <p:txBody>
          <a:bodyPr>
            <a:normAutofit fontScale="92500" lnSpcReduction="10000"/>
          </a:bodyPr>
          <a:lstStyle/>
          <a:p>
            <a:pPr lvl="0"/>
            <a:r>
              <a:rPr lang="en-US" dirty="0"/>
              <a:t>All the highland area is having contour bunds and rainwater recharging areas, thus reducing the runoff to valley or wetland area. Reducing the chances of wash off of wetland.</a:t>
            </a:r>
          </a:p>
          <a:p>
            <a:pPr lvl="0"/>
            <a:r>
              <a:rPr lang="en-US" dirty="0"/>
              <a:t>Three types of (non-predatory) fish are chosen to ensure that the fish can coexist &amp; contribute to sustainable wetland ecology. </a:t>
            </a:r>
          </a:p>
          <a:p>
            <a:pPr marL="45720" indent="0">
              <a:buNone/>
            </a:pPr>
            <a:r>
              <a:rPr lang="en-US" dirty="0"/>
              <a:t>They are</a:t>
            </a:r>
          </a:p>
          <a:p>
            <a:pPr marL="45720" lvl="0" indent="0">
              <a:buNone/>
            </a:pPr>
            <a:r>
              <a:rPr lang="en-US" dirty="0" smtClean="0"/>
              <a:t>1. Surface </a:t>
            </a:r>
            <a:r>
              <a:rPr lang="en-US" dirty="0"/>
              <a:t>feeders</a:t>
            </a:r>
          </a:p>
          <a:p>
            <a:pPr marL="45720" lvl="0" indent="0">
              <a:buNone/>
            </a:pPr>
            <a:r>
              <a:rPr lang="en-US" dirty="0" smtClean="0"/>
              <a:t>2. Middle-ground </a:t>
            </a:r>
            <a:r>
              <a:rPr lang="en-US" dirty="0"/>
              <a:t>swimmers; and</a:t>
            </a:r>
          </a:p>
          <a:p>
            <a:pPr marL="45720" lvl="0" indent="0">
              <a:buNone/>
            </a:pPr>
            <a:r>
              <a:rPr lang="en-US" dirty="0" smtClean="0"/>
              <a:t>3. Bottom </a:t>
            </a:r>
            <a:r>
              <a:rPr lang="en-US" dirty="0"/>
              <a:t>scavengers </a:t>
            </a:r>
          </a:p>
          <a:p>
            <a:pPr marL="45720" indent="0">
              <a:buNone/>
            </a:pPr>
            <a:endParaRPr lang="en-US" dirty="0"/>
          </a:p>
        </p:txBody>
      </p:sp>
      <p:sp>
        <p:nvSpPr>
          <p:cNvPr id="4" name="Date Placeholder 3"/>
          <p:cNvSpPr>
            <a:spLocks noGrp="1"/>
          </p:cNvSpPr>
          <p:nvPr>
            <p:ph type="dt" sz="half" idx="10"/>
          </p:nvPr>
        </p:nvSpPr>
        <p:spPr/>
        <p:txBody>
          <a:bodyPr/>
          <a:lstStyle/>
          <a:p>
            <a:fld id="{356CCD78-E61B-4D5D-AF64-EDE2909CBE7F}"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spTree>
    <p:extLst>
      <p:ext uri="{BB962C8B-B14F-4D97-AF65-F5344CB8AC3E}">
        <p14:creationId xmlns:p14="http://schemas.microsoft.com/office/powerpoint/2010/main" xmlns="" val="3813245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Present </a:t>
            </a:r>
            <a:r>
              <a:rPr lang="en-US" b="1" dirty="0" smtClean="0"/>
              <a:t>Scenario…</a:t>
            </a:r>
            <a:r>
              <a:rPr lang="en-US" dirty="0"/>
              <a:t/>
            </a:r>
            <a:br>
              <a:rPr lang="en-US" dirty="0"/>
            </a:br>
            <a:endParaRPr lang="en-US" dirty="0"/>
          </a:p>
        </p:txBody>
      </p:sp>
      <p:sp>
        <p:nvSpPr>
          <p:cNvPr id="2" name="Content Placeholder 1"/>
          <p:cNvSpPr>
            <a:spLocks noGrp="1"/>
          </p:cNvSpPr>
          <p:nvPr>
            <p:ph idx="1"/>
          </p:nvPr>
        </p:nvSpPr>
        <p:spPr/>
        <p:txBody>
          <a:bodyPr>
            <a:normAutofit/>
          </a:bodyPr>
          <a:lstStyle/>
          <a:p>
            <a:pPr lvl="0" fontAlgn="t"/>
            <a:r>
              <a:rPr lang="en-US" dirty="0"/>
              <a:t>Restoration of wetland ecology: Bamboo has taken over the </a:t>
            </a:r>
            <a:r>
              <a:rPr lang="en-US" dirty="0" smtClean="0"/>
              <a:t>Babool.</a:t>
            </a:r>
            <a:endParaRPr lang="en-US" dirty="0"/>
          </a:p>
          <a:p>
            <a:pPr marL="45720" indent="0">
              <a:buNone/>
            </a:pPr>
            <a:endParaRPr lang="en-US" dirty="0"/>
          </a:p>
        </p:txBody>
      </p:sp>
      <p:sp>
        <p:nvSpPr>
          <p:cNvPr id="4" name="Date Placeholder 3"/>
          <p:cNvSpPr>
            <a:spLocks noGrp="1"/>
          </p:cNvSpPr>
          <p:nvPr>
            <p:ph type="dt" sz="half" idx="10"/>
          </p:nvPr>
        </p:nvSpPr>
        <p:spPr/>
        <p:txBody>
          <a:bodyPr/>
          <a:lstStyle/>
          <a:p>
            <a:fld id="{2078CA1D-CC8A-4F3A-8651-7FDBACC8BD9D}"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pic>
        <p:nvPicPr>
          <p:cNvPr id="1026" name="Picture 2" descr="C:\Users\Ashish\Desktop\1a.png"/>
          <p:cNvPicPr>
            <a:picLocks noChangeAspect="1" noChangeArrowheads="1"/>
          </p:cNvPicPr>
          <p:nvPr/>
        </p:nvPicPr>
        <p:blipFill>
          <a:blip r:embed="rId2" cstate="print"/>
          <a:srcRect/>
          <a:stretch>
            <a:fillRect/>
          </a:stretch>
        </p:blipFill>
        <p:spPr bwMode="auto">
          <a:xfrm>
            <a:off x="1143000" y="2819400"/>
            <a:ext cx="6324600" cy="3519334"/>
          </a:xfrm>
          <a:prstGeom prst="rect">
            <a:avLst/>
          </a:prstGeom>
          <a:noFill/>
        </p:spPr>
      </p:pic>
    </p:spTree>
    <p:extLst>
      <p:ext uri="{BB962C8B-B14F-4D97-AF65-F5344CB8AC3E}">
        <p14:creationId xmlns:p14="http://schemas.microsoft.com/office/powerpoint/2010/main" xmlns="" val="665842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 Scenario…</a:t>
            </a:r>
            <a:endParaRPr lang="en-US" dirty="0"/>
          </a:p>
        </p:txBody>
      </p:sp>
      <p:sp>
        <p:nvSpPr>
          <p:cNvPr id="3" name="Content Placeholder 2"/>
          <p:cNvSpPr>
            <a:spLocks noGrp="1"/>
          </p:cNvSpPr>
          <p:nvPr>
            <p:ph idx="1"/>
          </p:nvPr>
        </p:nvSpPr>
        <p:spPr/>
        <p:txBody>
          <a:bodyPr>
            <a:normAutofit/>
          </a:bodyPr>
          <a:lstStyle/>
          <a:p>
            <a:pPr lvl="0" fontAlgn="t"/>
            <a:r>
              <a:rPr lang="en-US" dirty="0" smtClean="0"/>
              <a:t>BOD measured at the discharge point is measured is approximately</a:t>
            </a:r>
            <a:r>
              <a:rPr lang="en-US" dirty="0" smtClean="0">
                <a:latin typeface="+mj-lt"/>
              </a:rPr>
              <a:t> 70</a:t>
            </a:r>
            <a:r>
              <a:rPr lang="en-US" dirty="0" smtClean="0"/>
              <a:t>% less than from the loading point. </a:t>
            </a:r>
          </a:p>
          <a:p>
            <a:pPr lvl="0" fontAlgn="t"/>
            <a:r>
              <a:rPr lang="en-US" dirty="0" smtClean="0"/>
              <a:t>Production of fish.</a:t>
            </a:r>
          </a:p>
          <a:p>
            <a:pPr lvl="0" fontAlgn="t"/>
            <a:r>
              <a:rPr lang="en-US" dirty="0" smtClean="0"/>
              <a:t>Increment in ground water level. Piezometer installed by forest department indicates </a:t>
            </a:r>
            <a:r>
              <a:rPr lang="en-US" dirty="0" smtClean="0">
                <a:latin typeface="+mj-lt"/>
              </a:rPr>
              <a:t>15</a:t>
            </a:r>
            <a:r>
              <a:rPr lang="en-US" dirty="0" smtClean="0"/>
              <a:t> ft rise in ground water over these </a:t>
            </a:r>
            <a:r>
              <a:rPr lang="en-US" dirty="0" smtClean="0">
                <a:latin typeface="+mj-lt"/>
              </a:rPr>
              <a:t>4</a:t>
            </a:r>
            <a:r>
              <a:rPr lang="en-US" dirty="0" smtClean="0"/>
              <a:t> years span</a:t>
            </a:r>
          </a:p>
          <a:p>
            <a:pPr lvl="0" fontAlgn="t"/>
            <a:r>
              <a:rPr lang="en-US" dirty="0" smtClean="0"/>
              <a:t>Control over Eutrophication </a:t>
            </a:r>
          </a:p>
          <a:p>
            <a:endParaRPr lang="en-US" dirty="0"/>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 Scenario…</a:t>
            </a:r>
            <a:endParaRPr lang="en-US" dirty="0"/>
          </a:p>
        </p:txBody>
      </p:sp>
      <p:sp>
        <p:nvSpPr>
          <p:cNvPr id="3" name="Content Placeholder 2"/>
          <p:cNvSpPr>
            <a:spLocks noGrp="1"/>
          </p:cNvSpPr>
          <p:nvPr>
            <p:ph idx="1"/>
          </p:nvPr>
        </p:nvSpPr>
        <p:spPr/>
        <p:txBody>
          <a:bodyPr/>
          <a:lstStyle/>
          <a:p>
            <a:pPr lvl="0"/>
            <a:r>
              <a:rPr lang="en-US" dirty="0" smtClean="0"/>
              <a:t>Increment of soil moisture regenerated the local vegetation such as </a:t>
            </a:r>
            <a:r>
              <a:rPr lang="en-US" dirty="0" err="1" smtClean="0"/>
              <a:t>Typha</a:t>
            </a:r>
            <a:r>
              <a:rPr lang="en-US" dirty="0" smtClean="0"/>
              <a:t>, </a:t>
            </a:r>
            <a:r>
              <a:rPr lang="en-US" dirty="0" err="1" smtClean="0"/>
              <a:t>Canna</a:t>
            </a:r>
            <a:r>
              <a:rPr lang="en-US" dirty="0" smtClean="0"/>
              <a:t> </a:t>
            </a:r>
            <a:r>
              <a:rPr lang="en-US" dirty="0" err="1" smtClean="0"/>
              <a:t>Indica</a:t>
            </a:r>
            <a:r>
              <a:rPr lang="en-US" dirty="0" smtClean="0"/>
              <a:t>, bamboo etc. Resulting Reduction of soil erosion.</a:t>
            </a:r>
          </a:p>
          <a:p>
            <a:endParaRPr lang="en-US" dirty="0"/>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pic>
        <p:nvPicPr>
          <p:cNvPr id="2050" name="Picture 2" descr="C:\Users\Ashish\Desktop\1b.png"/>
          <p:cNvPicPr>
            <a:picLocks noChangeAspect="1" noChangeArrowheads="1"/>
          </p:cNvPicPr>
          <p:nvPr/>
        </p:nvPicPr>
        <p:blipFill>
          <a:blip r:embed="rId2" cstate="print"/>
          <a:srcRect/>
          <a:stretch>
            <a:fillRect/>
          </a:stretch>
        </p:blipFill>
        <p:spPr bwMode="auto">
          <a:xfrm>
            <a:off x="1143000" y="3200400"/>
            <a:ext cx="5715000" cy="31775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Developed forest land</a:t>
            </a:r>
            <a:endParaRPr lang="en-US" dirty="0"/>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pic>
        <p:nvPicPr>
          <p:cNvPr id="6146" name="Picture 2" descr="C:\Users\Ashish\Desktop\New folder\New folder\R &amp; D\IMAGE_425.226184305_std.jpg"/>
          <p:cNvPicPr>
            <a:picLocks noGrp="1" noChangeAspect="1" noChangeArrowheads="1"/>
          </p:cNvPicPr>
          <p:nvPr>
            <p:ph idx="1"/>
          </p:nvPr>
        </p:nvPicPr>
        <p:blipFill>
          <a:blip r:embed="rId2" cstate="print"/>
          <a:srcRect/>
          <a:stretch>
            <a:fillRect/>
          </a:stretch>
        </p:blipFill>
        <p:spPr bwMode="auto">
          <a:xfrm>
            <a:off x="914400" y="1905000"/>
            <a:ext cx="6934200" cy="438943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reed beds….</a:t>
            </a:r>
            <a:endParaRPr lang="en-US" dirty="0"/>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pic>
        <p:nvPicPr>
          <p:cNvPr id="6" name="Picture 4" descr="DSC00449"/>
          <p:cNvPicPr>
            <a:picLocks noGrp="1" noChangeAspect="1" noChangeArrowheads="1"/>
          </p:cNvPicPr>
          <p:nvPr>
            <p:ph idx="1"/>
          </p:nvPr>
        </p:nvPicPr>
        <p:blipFill>
          <a:blip r:embed="rId2" cstate="print"/>
          <a:srcRect/>
          <a:stretch>
            <a:fillRect/>
          </a:stretch>
        </p:blipFill>
        <p:spPr bwMode="auto">
          <a:xfrm>
            <a:off x="863922" y="1935163"/>
            <a:ext cx="7416155"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4" name="Content Placeholder 3" descr="DSC00444"/>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352800"/>
            <a:ext cx="3352800" cy="2959100"/>
          </a:xfrm>
          <a:prstGeom prst="rect">
            <a:avLst/>
          </a:prstGeom>
          <a:noFill/>
          <a:ln>
            <a:noFill/>
          </a:ln>
          <a:extLst/>
        </p:spPr>
      </p:pic>
      <p:sp>
        <p:nvSpPr>
          <p:cNvPr id="8" name="Date Placeholder 7"/>
          <p:cNvSpPr>
            <a:spLocks noGrp="1"/>
          </p:cNvSpPr>
          <p:nvPr>
            <p:ph type="dt" sz="half" idx="10"/>
          </p:nvPr>
        </p:nvSpPr>
        <p:spPr/>
        <p:txBody>
          <a:bodyPr/>
          <a:lstStyle/>
          <a:p>
            <a:fld id="{94D5DCE7-DE5A-48B5-BFD2-32CB0C17DF68}" type="datetime1">
              <a:rPr lang="en-US" smtClean="0"/>
              <a:pPr/>
              <a:t>2/7/2013</a:t>
            </a:fld>
            <a:endParaRPr lang="en-US"/>
          </a:p>
        </p:txBody>
      </p:sp>
      <p:sp>
        <p:nvSpPr>
          <p:cNvPr id="9" name="Footer Placeholder 8"/>
          <p:cNvSpPr>
            <a:spLocks noGrp="1"/>
          </p:cNvSpPr>
          <p:nvPr>
            <p:ph type="ftr" sz="quarter" idx="11"/>
          </p:nvPr>
        </p:nvSpPr>
        <p:spPr/>
        <p:txBody>
          <a:bodyPr/>
          <a:lstStyle/>
          <a:p>
            <a:r>
              <a:rPr lang="en-US" dirty="0" smtClean="0"/>
              <a:t>Dass Rasayanic Services</a:t>
            </a:r>
            <a:endParaRPr lang="en-US" dirty="0"/>
          </a:p>
        </p:txBody>
      </p:sp>
      <p:pic>
        <p:nvPicPr>
          <p:cNvPr id="5" name="Picture 4" descr="DSC0078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495800" y="3429000"/>
            <a:ext cx="3886200" cy="2857500"/>
          </a:xfrm>
          <a:prstGeom prst="rect">
            <a:avLst/>
          </a:prstGeom>
          <a:noFill/>
          <a:ln>
            <a:noFill/>
          </a:ln>
          <a:extLst/>
        </p:spPr>
      </p:pic>
      <p:sp>
        <p:nvSpPr>
          <p:cNvPr id="6" name="Rectangle 5"/>
          <p:cNvSpPr/>
          <p:nvPr/>
        </p:nvSpPr>
        <p:spPr>
          <a:xfrm>
            <a:off x="381000" y="2875002"/>
            <a:ext cx="891462" cy="369332"/>
          </a:xfrm>
          <a:prstGeom prst="rect">
            <a:avLst/>
          </a:prstGeom>
        </p:spPr>
        <p:txBody>
          <a:bodyPr wrap="none">
            <a:spAutoFit/>
          </a:bodyPr>
          <a:lstStyle/>
          <a:p>
            <a:r>
              <a:rPr lang="en-US" b="1" dirty="0" smtClean="0">
                <a:latin typeface="+mj-lt"/>
              </a:rPr>
              <a:t>Plate 1 </a:t>
            </a:r>
            <a:endParaRPr lang="en-US" b="1" dirty="0"/>
          </a:p>
        </p:txBody>
      </p:sp>
      <p:sp>
        <p:nvSpPr>
          <p:cNvPr id="7" name="Rectangle 6"/>
          <p:cNvSpPr/>
          <p:nvPr/>
        </p:nvSpPr>
        <p:spPr>
          <a:xfrm>
            <a:off x="5715000" y="2875002"/>
            <a:ext cx="838563" cy="369332"/>
          </a:xfrm>
          <a:prstGeom prst="rect">
            <a:avLst/>
          </a:prstGeom>
        </p:spPr>
        <p:txBody>
          <a:bodyPr wrap="none">
            <a:spAutoFit/>
          </a:bodyPr>
          <a:lstStyle/>
          <a:p>
            <a:r>
              <a:rPr lang="en-US" b="1" dirty="0">
                <a:latin typeface="+mj-lt"/>
              </a:rPr>
              <a:t>Plate 2</a:t>
            </a:r>
          </a:p>
        </p:txBody>
      </p:sp>
    </p:spTree>
    <p:extLst>
      <p:ext uri="{BB962C8B-B14F-4D97-AF65-F5344CB8AC3E}">
        <p14:creationId xmlns:p14="http://schemas.microsoft.com/office/powerpoint/2010/main" xmlns="" val="347666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4" name="Content Placeholder 3" descr="DSC00782"/>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457200" y="1752600"/>
            <a:ext cx="4191000" cy="4495800"/>
          </a:xfrm>
          <a:prstGeom prst="rect">
            <a:avLst/>
          </a:prstGeom>
          <a:noFill/>
          <a:ln>
            <a:noFill/>
          </a:ln>
          <a:extLst/>
        </p:spPr>
      </p:pic>
      <p:sp>
        <p:nvSpPr>
          <p:cNvPr id="9" name="Date Placeholder 8"/>
          <p:cNvSpPr>
            <a:spLocks noGrp="1"/>
          </p:cNvSpPr>
          <p:nvPr>
            <p:ph type="dt" sz="half" idx="10"/>
          </p:nvPr>
        </p:nvSpPr>
        <p:spPr/>
        <p:txBody>
          <a:bodyPr/>
          <a:lstStyle/>
          <a:p>
            <a:fld id="{70F8E9BE-B857-4915-BCDC-97B0B8D12EF6}" type="datetime1">
              <a:rPr lang="en-US" smtClean="0"/>
              <a:pPr/>
              <a:t>2/7/2013</a:t>
            </a:fld>
            <a:endParaRPr lang="en-US"/>
          </a:p>
        </p:txBody>
      </p:sp>
      <p:sp>
        <p:nvSpPr>
          <p:cNvPr id="10" name="Footer Placeholder 9"/>
          <p:cNvSpPr>
            <a:spLocks noGrp="1"/>
          </p:cNvSpPr>
          <p:nvPr>
            <p:ph type="ftr" sz="quarter" idx="11"/>
          </p:nvPr>
        </p:nvSpPr>
        <p:spPr/>
        <p:txBody>
          <a:bodyPr/>
          <a:lstStyle/>
          <a:p>
            <a:r>
              <a:rPr lang="en-US" dirty="0" smtClean="0"/>
              <a:t>Dass Rasayanic Services</a:t>
            </a:r>
            <a:endParaRPr lang="en-US" dirty="0"/>
          </a:p>
        </p:txBody>
      </p:sp>
      <p:pic>
        <p:nvPicPr>
          <p:cNvPr id="5" name="Picture 4" descr="DSC0078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800600" y="3657600"/>
            <a:ext cx="3810000" cy="2466975"/>
          </a:xfrm>
          <a:prstGeom prst="rect">
            <a:avLst/>
          </a:prstGeom>
          <a:noFill/>
          <a:ln>
            <a:noFill/>
          </a:ln>
          <a:extLst/>
        </p:spPr>
      </p:pic>
      <p:pic>
        <p:nvPicPr>
          <p:cNvPr id="6" name="Picture 5" descr="DSC00784"/>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533400"/>
            <a:ext cx="2905125" cy="2778760"/>
          </a:xfrm>
          <a:prstGeom prst="rect">
            <a:avLst/>
          </a:prstGeom>
          <a:noFill/>
          <a:ln>
            <a:noFill/>
          </a:ln>
          <a:extLst/>
        </p:spPr>
      </p:pic>
      <p:sp>
        <p:nvSpPr>
          <p:cNvPr id="7" name="Rectangle 6"/>
          <p:cNvSpPr/>
          <p:nvPr/>
        </p:nvSpPr>
        <p:spPr>
          <a:xfrm>
            <a:off x="5181600" y="6248400"/>
            <a:ext cx="1107996" cy="369332"/>
          </a:xfrm>
          <a:prstGeom prst="rect">
            <a:avLst/>
          </a:prstGeom>
        </p:spPr>
        <p:txBody>
          <a:bodyPr wrap="none">
            <a:spAutoFit/>
          </a:bodyPr>
          <a:lstStyle/>
          <a:p>
            <a:r>
              <a:rPr lang="en-US" b="1" dirty="0"/>
              <a:t>Plate </a:t>
            </a:r>
            <a:r>
              <a:rPr lang="en-US" b="1" dirty="0">
                <a:latin typeface="+mj-lt"/>
              </a:rPr>
              <a:t>4 </a:t>
            </a:r>
            <a:r>
              <a:rPr lang="en-US" b="1" dirty="0"/>
              <a:t>	</a:t>
            </a:r>
          </a:p>
        </p:txBody>
      </p:sp>
      <p:sp>
        <p:nvSpPr>
          <p:cNvPr id="8" name="Rectangle 7"/>
          <p:cNvSpPr/>
          <p:nvPr/>
        </p:nvSpPr>
        <p:spPr>
          <a:xfrm>
            <a:off x="5029200" y="3276600"/>
            <a:ext cx="3092257" cy="369332"/>
          </a:xfrm>
          <a:prstGeom prst="rect">
            <a:avLst/>
          </a:prstGeom>
        </p:spPr>
        <p:txBody>
          <a:bodyPr wrap="none">
            <a:spAutoFit/>
          </a:bodyPr>
          <a:lstStyle/>
          <a:p>
            <a:r>
              <a:rPr lang="en-US" b="1" dirty="0">
                <a:latin typeface="+mj-lt"/>
              </a:rPr>
              <a:t>Plate 3 constructed check dam</a:t>
            </a:r>
          </a:p>
        </p:txBody>
      </p:sp>
    </p:spTree>
    <p:extLst>
      <p:ext uri="{BB962C8B-B14F-4D97-AF65-F5344CB8AC3E}">
        <p14:creationId xmlns:p14="http://schemas.microsoft.com/office/powerpoint/2010/main" xmlns="" val="1606573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4" name="Content Placeholder 3" descr="DSC00790"/>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1524000"/>
            <a:ext cx="3136669" cy="2334491"/>
          </a:xfrm>
          <a:prstGeom prst="rect">
            <a:avLst/>
          </a:prstGeom>
          <a:noFill/>
          <a:ln>
            <a:noFill/>
          </a:ln>
          <a:extLst/>
        </p:spPr>
      </p:pic>
      <p:sp>
        <p:nvSpPr>
          <p:cNvPr id="10" name="Date Placeholder 9"/>
          <p:cNvSpPr>
            <a:spLocks noGrp="1"/>
          </p:cNvSpPr>
          <p:nvPr>
            <p:ph type="dt" sz="half" idx="10"/>
          </p:nvPr>
        </p:nvSpPr>
        <p:spPr/>
        <p:txBody>
          <a:bodyPr/>
          <a:lstStyle/>
          <a:p>
            <a:fld id="{30322A54-5042-4095-9CC5-E8E4F49A3D8C}" type="datetime1">
              <a:rPr lang="en-US" smtClean="0"/>
              <a:pPr/>
              <a:t>2/7/2013</a:t>
            </a:fld>
            <a:endParaRPr lang="en-US"/>
          </a:p>
        </p:txBody>
      </p:sp>
      <p:sp>
        <p:nvSpPr>
          <p:cNvPr id="11" name="Footer Placeholder 10"/>
          <p:cNvSpPr>
            <a:spLocks noGrp="1"/>
          </p:cNvSpPr>
          <p:nvPr>
            <p:ph type="ftr" sz="quarter" idx="11"/>
          </p:nvPr>
        </p:nvSpPr>
        <p:spPr/>
        <p:txBody>
          <a:bodyPr/>
          <a:lstStyle/>
          <a:p>
            <a:r>
              <a:rPr lang="en-US" dirty="0" smtClean="0"/>
              <a:t>Dass Rasayanic Services</a:t>
            </a:r>
            <a:endParaRPr lang="en-US" dirty="0"/>
          </a:p>
        </p:txBody>
      </p:sp>
      <p:pic>
        <p:nvPicPr>
          <p:cNvPr id="5" name="Picture 4" descr="DSC0044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828800"/>
            <a:ext cx="3124200" cy="2276475"/>
          </a:xfrm>
          <a:prstGeom prst="rect">
            <a:avLst/>
          </a:prstGeom>
          <a:noFill/>
          <a:ln>
            <a:noFill/>
          </a:ln>
          <a:extLst/>
        </p:spPr>
      </p:pic>
      <p:pic>
        <p:nvPicPr>
          <p:cNvPr id="6" name="Picture 5" descr="DSC_000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29200" y="4419600"/>
            <a:ext cx="3053715" cy="2286000"/>
          </a:xfrm>
          <a:prstGeom prst="rect">
            <a:avLst/>
          </a:prstGeom>
          <a:noFill/>
          <a:ln>
            <a:noFill/>
          </a:ln>
          <a:extLst/>
        </p:spPr>
      </p:pic>
      <p:pic>
        <p:nvPicPr>
          <p:cNvPr id="7" name="Picture 6" descr="DSC00793"/>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4343401"/>
            <a:ext cx="3810000" cy="2133600"/>
          </a:xfrm>
          <a:prstGeom prst="rect">
            <a:avLst/>
          </a:prstGeom>
          <a:noFill/>
          <a:ln>
            <a:noFill/>
          </a:ln>
          <a:extLst/>
        </p:spPr>
      </p:pic>
      <p:sp>
        <p:nvSpPr>
          <p:cNvPr id="8" name="Rectangle 7"/>
          <p:cNvSpPr/>
          <p:nvPr/>
        </p:nvSpPr>
        <p:spPr>
          <a:xfrm>
            <a:off x="5334000" y="3962400"/>
            <a:ext cx="2113848" cy="276999"/>
          </a:xfrm>
          <a:prstGeom prst="rect">
            <a:avLst/>
          </a:prstGeom>
        </p:spPr>
        <p:txBody>
          <a:bodyPr wrap="none">
            <a:spAutoFit/>
          </a:bodyPr>
          <a:lstStyle/>
          <a:p>
            <a:r>
              <a:rPr lang="en-US" sz="1200" b="1" dirty="0"/>
              <a:t>Plate 7 After construction </a:t>
            </a:r>
          </a:p>
        </p:txBody>
      </p:sp>
      <p:sp>
        <p:nvSpPr>
          <p:cNvPr id="9" name="Rectangle 8"/>
          <p:cNvSpPr/>
          <p:nvPr/>
        </p:nvSpPr>
        <p:spPr>
          <a:xfrm>
            <a:off x="381000" y="4114800"/>
            <a:ext cx="2778902" cy="276999"/>
          </a:xfrm>
          <a:prstGeom prst="rect">
            <a:avLst/>
          </a:prstGeom>
        </p:spPr>
        <p:txBody>
          <a:bodyPr wrap="none">
            <a:spAutoFit/>
          </a:bodyPr>
          <a:lstStyle/>
          <a:p>
            <a:r>
              <a:rPr lang="en-US" sz="1200" b="1" dirty="0"/>
              <a:t>Plate 5 before construction (year 2009)</a:t>
            </a:r>
          </a:p>
        </p:txBody>
      </p:sp>
    </p:spTree>
    <p:extLst>
      <p:ext uri="{BB962C8B-B14F-4D97-AF65-F5344CB8AC3E}">
        <p14:creationId xmlns:p14="http://schemas.microsoft.com/office/powerpoint/2010/main" xmlns="" val="1872810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issue of Kakretha and Gailana……..</a:t>
            </a:r>
            <a:endParaRPr lang="en-US" dirty="0"/>
          </a:p>
        </p:txBody>
      </p:sp>
      <p:sp>
        <p:nvSpPr>
          <p:cNvPr id="3" name="Content Placeholder 2"/>
          <p:cNvSpPr>
            <a:spLocks noGrp="1"/>
          </p:cNvSpPr>
          <p:nvPr>
            <p:ph idx="1"/>
          </p:nvPr>
        </p:nvSpPr>
        <p:spPr/>
        <p:txBody>
          <a:bodyPr numCol="2">
            <a:normAutofit/>
          </a:bodyPr>
          <a:lstStyle/>
          <a:p>
            <a:pPr algn="just">
              <a:buNone/>
            </a:pPr>
            <a:r>
              <a:rPr lang="en-US" sz="2000" dirty="0" smtClean="0"/>
              <a:t>. </a:t>
            </a:r>
            <a:endParaRPr lang="en-US" sz="2000" dirty="0"/>
          </a:p>
          <a:p>
            <a:pPr algn="just"/>
            <a:r>
              <a:rPr lang="en-US" sz="2000" dirty="0"/>
              <a:t>Gailana and Kakreta are the two villages in Agra near Yamuna River, </a:t>
            </a:r>
            <a:r>
              <a:rPr lang="en-US" sz="2000" dirty="0" smtClean="0"/>
              <a:t>with population density about 100 person/ha.</a:t>
            </a:r>
          </a:p>
          <a:p>
            <a:pPr algn="just"/>
            <a:r>
              <a:rPr lang="en-US" sz="2000" dirty="0" smtClean="0"/>
              <a:t>And generating around 5 </a:t>
            </a:r>
            <a:r>
              <a:rPr lang="en-US" sz="2000" dirty="0" err="1" smtClean="0"/>
              <a:t>mld</a:t>
            </a:r>
            <a:r>
              <a:rPr lang="en-US" sz="2000" dirty="0" smtClean="0"/>
              <a:t> of waste water, which is falling into Yamuna, unchecked.</a:t>
            </a:r>
          </a:p>
          <a:p>
            <a:pPr algn="just"/>
            <a:r>
              <a:rPr lang="en-US" sz="2000" dirty="0"/>
              <a:t>From this site 8 </a:t>
            </a:r>
            <a:r>
              <a:rPr lang="en-US" sz="2000" dirty="0" smtClean="0"/>
              <a:t>drains carry the major amount of waste water up to the river.</a:t>
            </a:r>
            <a:endParaRPr lang="en-US" sz="2000" dirty="0"/>
          </a:p>
        </p:txBody>
      </p:sp>
      <p:sp>
        <p:nvSpPr>
          <p:cNvPr id="4" name="Date Placeholder 3"/>
          <p:cNvSpPr>
            <a:spLocks noGrp="1"/>
          </p:cNvSpPr>
          <p:nvPr>
            <p:ph type="dt" sz="half" idx="10"/>
          </p:nvPr>
        </p:nvSpPr>
        <p:spPr/>
        <p:txBody>
          <a:bodyPr/>
          <a:lstStyle/>
          <a:p>
            <a:fld id="{9A7D0D5B-1612-4537-8194-C768E93CFACA}"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pic>
        <p:nvPicPr>
          <p:cNvPr id="9218" name="Picture 2" descr="C:\Users\Ashish\Desktop\New folder\New folder\R &amp; D\12.jpg"/>
          <p:cNvPicPr>
            <a:picLocks noChangeAspect="1" noChangeArrowheads="1"/>
          </p:cNvPicPr>
          <p:nvPr/>
        </p:nvPicPr>
        <p:blipFill>
          <a:blip r:embed="rId2" cstate="print"/>
          <a:srcRect/>
          <a:stretch>
            <a:fillRect/>
          </a:stretch>
        </p:blipFill>
        <p:spPr bwMode="auto">
          <a:xfrm>
            <a:off x="4876800" y="2286000"/>
            <a:ext cx="4076104"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989874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Images of site…..</a:t>
            </a:r>
            <a:endParaRPr lang="en-US" dirty="0"/>
          </a:p>
        </p:txBody>
      </p:sp>
      <p:sp>
        <p:nvSpPr>
          <p:cNvPr id="3" name="Content Placeholder 2"/>
          <p:cNvSpPr>
            <a:spLocks noGrp="1"/>
          </p:cNvSpPr>
          <p:nvPr>
            <p:ph idx="1"/>
          </p:nvPr>
        </p:nvSpPr>
        <p:spPr/>
        <p:txBody>
          <a:bodyPr/>
          <a:lstStyle/>
          <a:p>
            <a:r>
              <a:rPr lang="en-US" dirty="0" smtClean="0"/>
              <a:t>Year….</a:t>
            </a:r>
            <a:r>
              <a:rPr lang="en-US" dirty="0" smtClean="0">
                <a:latin typeface="+mj-lt"/>
              </a:rPr>
              <a:t>2005</a:t>
            </a:r>
            <a:endParaRPr lang="en-US" dirty="0">
              <a:latin typeface="+mj-lt"/>
            </a:endParaRPr>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pic>
        <p:nvPicPr>
          <p:cNvPr id="7170" name="Picture 2" descr="C:\Users\Ashish\Desktop\New folder\New folder\R &amp; D\16-4-2001.72232846_std.jpg"/>
          <p:cNvPicPr>
            <a:picLocks noChangeAspect="1" noChangeArrowheads="1"/>
          </p:cNvPicPr>
          <p:nvPr/>
        </p:nvPicPr>
        <p:blipFill>
          <a:blip r:embed="rId2" cstate="print"/>
          <a:srcRect/>
          <a:stretch>
            <a:fillRect/>
          </a:stretch>
        </p:blipFill>
        <p:spPr bwMode="auto">
          <a:xfrm>
            <a:off x="838200" y="2362200"/>
            <a:ext cx="7133890" cy="380771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present…..</a:t>
            </a:r>
            <a:endParaRPr lang="en-US" dirty="0"/>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pic>
        <p:nvPicPr>
          <p:cNvPr id="8195" name="Picture 3" descr="C:\Users\Ashish\Desktop\New folder\New folder\R &amp; D\12.jpg"/>
          <p:cNvPicPr>
            <a:picLocks noChangeAspect="1" noChangeArrowheads="1"/>
          </p:cNvPicPr>
          <p:nvPr/>
        </p:nvPicPr>
        <p:blipFill>
          <a:blip r:embed="rId2" cstate="print"/>
          <a:srcRect/>
          <a:stretch>
            <a:fillRect/>
          </a:stretch>
        </p:blipFill>
        <p:spPr bwMode="auto">
          <a:xfrm>
            <a:off x="533400" y="2514600"/>
            <a:ext cx="7696200" cy="382428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pic>
        <p:nvPicPr>
          <p:cNvPr id="6" name="Picture 4" descr="C:\Users\Ashish\Desktop\New folder\New folder\R &amp; D\13a.jpg"/>
          <p:cNvPicPr>
            <a:picLocks noGrp="1" noChangeAspect="1" noChangeArrowheads="1"/>
          </p:cNvPicPr>
          <p:nvPr>
            <p:ph idx="1"/>
          </p:nvPr>
        </p:nvPicPr>
        <p:blipFill>
          <a:blip r:embed="rId2" cstate="print"/>
          <a:srcRect/>
          <a:stretch>
            <a:fillRect/>
          </a:stretch>
        </p:blipFill>
        <p:spPr bwMode="auto">
          <a:xfrm>
            <a:off x="506530" y="1935163"/>
            <a:ext cx="8130940" cy="438943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shish\Desktop\logo_drs.292221750_logo.png"/>
          <p:cNvPicPr>
            <a:picLocks noChangeAspect="1" noChangeArrowheads="1"/>
          </p:cNvPicPr>
          <p:nvPr/>
        </p:nvPicPr>
        <p:blipFill>
          <a:blip r:embed="rId2" cstate="print"/>
          <a:srcRect/>
          <a:stretch>
            <a:fillRect/>
          </a:stretch>
        </p:blipFill>
        <p:spPr bwMode="auto">
          <a:xfrm>
            <a:off x="2438400" y="3200400"/>
            <a:ext cx="2678811" cy="3009900"/>
          </a:xfrm>
          <a:prstGeom prst="rect">
            <a:avLst/>
          </a:prstGeom>
          <a:ln>
            <a:noFill/>
          </a:ln>
          <a:effectLst>
            <a:softEdge rad="112500"/>
          </a:effec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47800" y="2514600"/>
            <a:ext cx="4419600" cy="2407920"/>
          </a:xfrm>
        </p:spPr>
        <p:txBody>
          <a:bodyPr/>
          <a:lstStyle/>
          <a:p>
            <a:pPr algn="ctr">
              <a:lnSpc>
                <a:spcPct val="90000"/>
              </a:lnSpc>
              <a:buNone/>
              <a:defRPr/>
            </a:pPr>
            <a:r>
              <a:rPr lang="en-GB" sz="2800" b="1" dirty="0" smtClean="0"/>
              <a:t>THANK YOU</a:t>
            </a:r>
          </a:p>
          <a:p>
            <a:pPr algn="ctr">
              <a:lnSpc>
                <a:spcPct val="90000"/>
              </a:lnSpc>
              <a:buNone/>
              <a:defRPr/>
            </a:pPr>
            <a:r>
              <a:rPr lang="en-GB" sz="2800" b="1" dirty="0" smtClean="0"/>
              <a:t> </a:t>
            </a:r>
            <a:r>
              <a:rPr lang="en-GB" sz="1200" dirty="0" smtClean="0"/>
              <a:t>FOR YOUR</a:t>
            </a:r>
          </a:p>
          <a:p>
            <a:pPr algn="ctr">
              <a:lnSpc>
                <a:spcPct val="90000"/>
              </a:lnSpc>
              <a:buNone/>
              <a:defRPr/>
            </a:pPr>
            <a:endParaRPr lang="en-GB" sz="1200" dirty="0" smtClean="0"/>
          </a:p>
          <a:p>
            <a:pPr algn="ctr">
              <a:lnSpc>
                <a:spcPct val="90000"/>
              </a:lnSpc>
              <a:buNone/>
              <a:defRPr/>
            </a:pPr>
            <a:r>
              <a:rPr lang="en-GB" sz="2800" b="1" dirty="0" smtClean="0"/>
              <a:t> ATTENTION</a:t>
            </a:r>
            <a:endParaRPr lang="en-US" dirty="0"/>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Environmental issue of Kakretha and Gailana……..</a:t>
            </a:r>
            <a:endParaRPr lang="en-US" dirty="0"/>
          </a:p>
        </p:txBody>
      </p:sp>
      <p:sp>
        <p:nvSpPr>
          <p:cNvPr id="3" name="Content Placeholder 2"/>
          <p:cNvSpPr>
            <a:spLocks noGrp="1"/>
          </p:cNvSpPr>
          <p:nvPr>
            <p:ph idx="1"/>
          </p:nvPr>
        </p:nvSpPr>
        <p:spPr>
          <a:xfrm>
            <a:off x="457200" y="1295400"/>
            <a:ext cx="8229600" cy="4389120"/>
          </a:xfrm>
        </p:spPr>
        <p:txBody>
          <a:bodyPr/>
          <a:lstStyle/>
          <a:p>
            <a:r>
              <a:rPr lang="en-US" dirty="0" smtClean="0"/>
              <a:t>Impact of human settlement as increased storm runoff, due to paved or semi-paved areas, causing soil erosion in the watershed under study.</a:t>
            </a:r>
          </a:p>
          <a:p>
            <a:r>
              <a:rPr lang="en-US" dirty="0" smtClean="0"/>
              <a:t>River pollution</a:t>
            </a:r>
          </a:p>
          <a:p>
            <a:endParaRPr lang="en-US" dirty="0"/>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pic>
        <p:nvPicPr>
          <p:cNvPr id="2050" name="Picture 2" descr="C:\Users\Ashish\Desktop\New folder\New folder\R &amp; D\11.jpg"/>
          <p:cNvPicPr>
            <a:picLocks noChangeAspect="1" noChangeArrowheads="1"/>
          </p:cNvPicPr>
          <p:nvPr/>
        </p:nvPicPr>
        <p:blipFill>
          <a:blip r:embed="rId2" cstate="print"/>
          <a:srcRect/>
          <a:stretch>
            <a:fillRect/>
          </a:stretch>
        </p:blipFill>
        <p:spPr bwMode="auto">
          <a:xfrm>
            <a:off x="1600200" y="2971800"/>
            <a:ext cx="6315888" cy="3409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Base Line </a:t>
            </a:r>
            <a:r>
              <a:rPr lang="en-US" b="1" dirty="0" smtClean="0"/>
              <a:t>Conditions…</a:t>
            </a:r>
            <a:r>
              <a:rPr lang="en-US" dirty="0"/>
              <a:t/>
            </a:r>
            <a:br>
              <a:rPr lang="en-US" dirty="0"/>
            </a:br>
            <a:endParaRPr lang="en-US" dirty="0"/>
          </a:p>
        </p:txBody>
      </p:sp>
      <p:sp>
        <p:nvSpPr>
          <p:cNvPr id="2" name="Content Placeholder 1"/>
          <p:cNvSpPr>
            <a:spLocks noGrp="1"/>
          </p:cNvSpPr>
          <p:nvPr>
            <p:ph idx="1"/>
          </p:nvPr>
        </p:nvSpPr>
        <p:spPr/>
        <p:txBody>
          <a:bodyPr>
            <a:normAutofit/>
          </a:bodyPr>
          <a:lstStyle/>
          <a:p>
            <a:pPr lvl="0"/>
            <a:r>
              <a:rPr lang="en-US" dirty="0"/>
              <a:t>In post monsoon months there is hardly any moisture in </a:t>
            </a:r>
            <a:r>
              <a:rPr lang="en-US" dirty="0" smtClean="0"/>
              <a:t>soil. </a:t>
            </a:r>
            <a:endParaRPr lang="en-US" dirty="0"/>
          </a:p>
          <a:p>
            <a:endParaRPr lang="en-US" dirty="0"/>
          </a:p>
        </p:txBody>
      </p:sp>
      <p:sp>
        <p:nvSpPr>
          <p:cNvPr id="4" name="Date Placeholder 3"/>
          <p:cNvSpPr>
            <a:spLocks noGrp="1"/>
          </p:cNvSpPr>
          <p:nvPr>
            <p:ph type="dt" sz="half" idx="10"/>
          </p:nvPr>
        </p:nvSpPr>
        <p:spPr/>
        <p:txBody>
          <a:bodyPr/>
          <a:lstStyle/>
          <a:p>
            <a:fld id="{35DB3F4B-F9E2-43D9-8260-755F3C20C1AC}"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pic>
        <p:nvPicPr>
          <p:cNvPr id="3074" name="Picture 2" descr="C:\Users\Ashish\Desktop\New folder\New folder\R &amp; D\topography.jpg"/>
          <p:cNvPicPr>
            <a:picLocks noChangeAspect="1" noChangeArrowheads="1"/>
          </p:cNvPicPr>
          <p:nvPr/>
        </p:nvPicPr>
        <p:blipFill>
          <a:blip r:embed="rId2" cstate="print"/>
          <a:srcRect/>
          <a:stretch>
            <a:fillRect/>
          </a:stretch>
        </p:blipFill>
        <p:spPr bwMode="auto">
          <a:xfrm>
            <a:off x="1905000" y="2362200"/>
            <a:ext cx="5003800" cy="3752850"/>
          </a:xfrm>
          <a:prstGeom prst="rect">
            <a:avLst/>
          </a:prstGeom>
          <a:ln>
            <a:noFill/>
          </a:ln>
          <a:effectLst>
            <a:softEdge rad="112500"/>
          </a:effectLst>
        </p:spPr>
      </p:pic>
    </p:spTree>
    <p:extLst>
      <p:ext uri="{BB962C8B-B14F-4D97-AF65-F5344CB8AC3E}">
        <p14:creationId xmlns:p14="http://schemas.microsoft.com/office/powerpoint/2010/main" xmlns="" val="1543790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Base Line Conditions…</a:t>
            </a:r>
            <a:r>
              <a:rPr lang="en-US" dirty="0" smtClean="0"/>
              <a:t/>
            </a:r>
            <a:br>
              <a:rPr lang="en-US" dirty="0" smtClean="0"/>
            </a:br>
            <a:endParaRPr lang="en-US" dirty="0"/>
          </a:p>
        </p:txBody>
      </p:sp>
      <p:sp>
        <p:nvSpPr>
          <p:cNvPr id="3" name="Content Placeholder 2"/>
          <p:cNvSpPr>
            <a:spLocks noGrp="1"/>
          </p:cNvSpPr>
          <p:nvPr>
            <p:ph idx="1"/>
          </p:nvPr>
        </p:nvSpPr>
        <p:spPr/>
        <p:txBody>
          <a:bodyPr numCol="2"/>
          <a:lstStyle/>
          <a:p>
            <a:pPr lvl="0" algn="just"/>
            <a:r>
              <a:rPr lang="en-US" dirty="0" smtClean="0"/>
              <a:t>Due to very less vegetation in catchment area, absorption of water in soil is poor.</a:t>
            </a:r>
          </a:p>
          <a:p>
            <a:pPr lvl="0" algn="just"/>
            <a:r>
              <a:rPr lang="en-US" dirty="0" smtClean="0"/>
              <a:t> Catchment generates higher runoff resulting, soil erosion, thus ravines are formed as deep as 11 m due to unchecked runoff during the monsoon.</a:t>
            </a:r>
          </a:p>
          <a:p>
            <a:endParaRPr lang="en-US" dirty="0"/>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pic>
        <p:nvPicPr>
          <p:cNvPr id="4098" name="Picture 2" descr="C:\Users\Ashish\Desktop\New folder\New folder\R &amp; D\erosion in ravines.jpg"/>
          <p:cNvPicPr>
            <a:picLocks noChangeAspect="1" noChangeArrowheads="1"/>
          </p:cNvPicPr>
          <p:nvPr/>
        </p:nvPicPr>
        <p:blipFill>
          <a:blip r:embed="rId2" cstate="print"/>
          <a:srcRect/>
          <a:stretch>
            <a:fillRect/>
          </a:stretch>
        </p:blipFill>
        <p:spPr bwMode="auto">
          <a:xfrm>
            <a:off x="5410200" y="228600"/>
            <a:ext cx="3276600" cy="6448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Base Line Conditions…</a:t>
            </a:r>
            <a:r>
              <a:rPr lang="en-US" sz="4000" dirty="0" smtClean="0"/>
              <a:t/>
            </a:r>
            <a:br>
              <a:rPr lang="en-US" sz="4000" dirty="0" smtClean="0"/>
            </a:br>
            <a:endParaRPr lang="en-US" dirty="0"/>
          </a:p>
        </p:txBody>
      </p:sp>
      <p:sp>
        <p:nvSpPr>
          <p:cNvPr id="3" name="Content Placeholder 2"/>
          <p:cNvSpPr>
            <a:spLocks noGrp="1"/>
          </p:cNvSpPr>
          <p:nvPr>
            <p:ph idx="1"/>
          </p:nvPr>
        </p:nvSpPr>
        <p:spPr/>
        <p:txBody>
          <a:bodyPr/>
          <a:lstStyle/>
          <a:p>
            <a:pPr lvl="0"/>
            <a:r>
              <a:rPr lang="en-US" dirty="0" smtClean="0"/>
              <a:t>The catchment was used as grazing ground by Villages around it</a:t>
            </a:r>
          </a:p>
          <a:p>
            <a:endParaRPr lang="en-US" dirty="0"/>
          </a:p>
        </p:txBody>
      </p:sp>
      <p:sp>
        <p:nvSpPr>
          <p:cNvPr id="4" name="Date Placeholder 3"/>
          <p:cNvSpPr>
            <a:spLocks noGrp="1"/>
          </p:cNvSpPr>
          <p:nvPr>
            <p:ph type="dt" sz="half" idx="10"/>
          </p:nvPr>
        </p:nvSpPr>
        <p:spPr/>
        <p:txBody>
          <a:bodyPr/>
          <a:lstStyle/>
          <a:p>
            <a:fld id="{8855849C-7031-42D1-A92C-C50E3DB6789B}" type="datetime1">
              <a:rPr lang="en-US" smtClean="0"/>
              <a:pPr/>
              <a:t>2/7/2013</a:t>
            </a:fld>
            <a:endParaRPr lang="en-US"/>
          </a:p>
        </p:txBody>
      </p:sp>
      <p:sp>
        <p:nvSpPr>
          <p:cNvPr id="5" name="Footer Placeholder 4"/>
          <p:cNvSpPr>
            <a:spLocks noGrp="1"/>
          </p:cNvSpPr>
          <p:nvPr>
            <p:ph type="ftr" sz="quarter" idx="11"/>
          </p:nvPr>
        </p:nvSpPr>
        <p:spPr/>
        <p:txBody>
          <a:bodyPr/>
          <a:lstStyle/>
          <a:p>
            <a:r>
              <a:rPr lang="en-US" smtClean="0"/>
              <a:t>Dass Rasayanic Services</a:t>
            </a:r>
            <a:endParaRPr lang="en-US" dirty="0"/>
          </a:p>
        </p:txBody>
      </p:sp>
      <p:pic>
        <p:nvPicPr>
          <p:cNvPr id="5122" name="Picture 2" descr="C:\Users\Ashish\Desktop\New folder\New folder\R &amp; D\IMAGE_315.72231719_std (1).jpg"/>
          <p:cNvPicPr>
            <a:picLocks noChangeAspect="1" noChangeArrowheads="1"/>
          </p:cNvPicPr>
          <p:nvPr/>
        </p:nvPicPr>
        <p:blipFill>
          <a:blip r:embed="rId2" cstate="print"/>
          <a:srcRect/>
          <a:stretch>
            <a:fillRect/>
          </a:stretch>
        </p:blipFill>
        <p:spPr bwMode="auto">
          <a:xfrm>
            <a:off x="4800600" y="2362200"/>
            <a:ext cx="3182958" cy="42412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990600"/>
            <a:ext cx="8229600" cy="1143000"/>
          </a:xfrm>
        </p:spPr>
        <p:txBody>
          <a:bodyPr>
            <a:normAutofit fontScale="90000"/>
          </a:bodyPr>
          <a:lstStyle/>
          <a:p>
            <a:r>
              <a:rPr lang="en-US" b="1" dirty="0"/>
              <a:t>Previous Efforts for restoration of ecology</a:t>
            </a:r>
            <a:r>
              <a:rPr lang="en-US" dirty="0"/>
              <a:t/>
            </a:r>
            <a:br>
              <a:rPr lang="en-US" dirty="0"/>
            </a:br>
            <a:endParaRPr lang="en-US" dirty="0"/>
          </a:p>
        </p:txBody>
      </p:sp>
      <p:sp>
        <p:nvSpPr>
          <p:cNvPr id="2" name="Content Placeholder 1"/>
          <p:cNvSpPr>
            <a:spLocks noGrp="1"/>
          </p:cNvSpPr>
          <p:nvPr>
            <p:ph idx="1"/>
          </p:nvPr>
        </p:nvSpPr>
        <p:spPr/>
        <p:txBody>
          <a:bodyPr>
            <a:normAutofit/>
          </a:bodyPr>
          <a:lstStyle/>
          <a:p>
            <a:pPr lvl="0"/>
            <a:r>
              <a:rPr lang="en-US" dirty="0"/>
              <a:t>Planation of Babool, a hardy plant, but requirement of firewood by nearby villagers destroys ecology.</a:t>
            </a:r>
          </a:p>
          <a:p>
            <a:r>
              <a:rPr lang="en-US" dirty="0"/>
              <a:t>Grazing of animals from nearby population and almost no </a:t>
            </a:r>
            <a:r>
              <a:rPr lang="en-US" dirty="0" smtClean="0"/>
              <a:t>moisture </a:t>
            </a:r>
            <a:r>
              <a:rPr lang="en-US" dirty="0"/>
              <a:t>in soil has </a:t>
            </a:r>
            <a:r>
              <a:rPr lang="en-US" dirty="0" smtClean="0"/>
              <a:t>reduce </a:t>
            </a:r>
            <a:r>
              <a:rPr lang="en-US" dirty="0"/>
              <a:t>plantation of </a:t>
            </a:r>
            <a:r>
              <a:rPr lang="en-US" dirty="0" smtClean="0"/>
              <a:t>grass</a:t>
            </a:r>
          </a:p>
          <a:p>
            <a:r>
              <a:rPr lang="en-US" dirty="0"/>
              <a:t>In year</a:t>
            </a:r>
            <a:r>
              <a:rPr lang="en-US" dirty="0">
                <a:latin typeface="+mj-lt"/>
              </a:rPr>
              <a:t> 2006 </a:t>
            </a:r>
            <a:r>
              <a:rPr lang="en-US" dirty="0"/>
              <a:t>forest department installed earthen bunds, which could not survive due to flood and other </a:t>
            </a:r>
            <a:r>
              <a:rPr lang="en-US" dirty="0" smtClean="0"/>
              <a:t>factors.</a:t>
            </a:r>
            <a:endParaRPr lang="en-US" dirty="0"/>
          </a:p>
        </p:txBody>
      </p:sp>
      <p:sp>
        <p:nvSpPr>
          <p:cNvPr id="4" name="Date Placeholder 3"/>
          <p:cNvSpPr>
            <a:spLocks noGrp="1"/>
          </p:cNvSpPr>
          <p:nvPr>
            <p:ph type="dt" sz="half" idx="10"/>
          </p:nvPr>
        </p:nvSpPr>
        <p:spPr/>
        <p:txBody>
          <a:bodyPr/>
          <a:lstStyle/>
          <a:p>
            <a:fld id="{10F5607A-ACF6-40B8-AC2C-9C421D30F6D5}"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spTree>
    <p:extLst>
      <p:ext uri="{BB962C8B-B14F-4D97-AF65-F5344CB8AC3E}">
        <p14:creationId xmlns:p14="http://schemas.microsoft.com/office/powerpoint/2010/main" xmlns="" val="2666973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Constraints for planning</a:t>
            </a:r>
            <a:r>
              <a:rPr lang="en-US" dirty="0"/>
              <a:t/>
            </a:r>
            <a:br>
              <a:rPr lang="en-US" dirty="0"/>
            </a:br>
            <a:endParaRPr lang="en-US" dirty="0"/>
          </a:p>
        </p:txBody>
      </p:sp>
      <p:sp>
        <p:nvSpPr>
          <p:cNvPr id="2" name="Content Placeholder 1"/>
          <p:cNvSpPr>
            <a:spLocks noGrp="1"/>
          </p:cNvSpPr>
          <p:nvPr>
            <p:ph idx="1"/>
          </p:nvPr>
        </p:nvSpPr>
        <p:spPr/>
        <p:txBody>
          <a:bodyPr>
            <a:normAutofit lnSpcReduction="10000"/>
          </a:bodyPr>
          <a:lstStyle/>
          <a:p>
            <a:pPr lvl="0"/>
            <a:r>
              <a:rPr lang="en-US" dirty="0"/>
              <a:t>Total budget allocated for the project was of </a:t>
            </a:r>
            <a:r>
              <a:rPr lang="en-US" dirty="0" err="1"/>
              <a:t>Rs</a:t>
            </a:r>
            <a:r>
              <a:rPr lang="en-US" dirty="0"/>
              <a:t>. </a:t>
            </a:r>
            <a:r>
              <a:rPr lang="en-US" dirty="0">
                <a:latin typeface="+mj-lt"/>
              </a:rPr>
              <a:t>284</a:t>
            </a:r>
            <a:r>
              <a:rPr lang="en-US" dirty="0"/>
              <a:t> lakh.</a:t>
            </a:r>
          </a:p>
          <a:p>
            <a:r>
              <a:rPr lang="en-US" dirty="0"/>
              <a:t>The land has steep slopes with many depressions formed due to </a:t>
            </a:r>
            <a:r>
              <a:rPr lang="en-US" dirty="0" smtClean="0"/>
              <a:t>erosion</a:t>
            </a:r>
          </a:p>
          <a:p>
            <a:pPr lvl="0"/>
            <a:r>
              <a:rPr lang="en-US" dirty="0"/>
              <a:t>Although land belongs to forest department it was objected by the villagers, because it was used as a grazing site.</a:t>
            </a:r>
          </a:p>
          <a:p>
            <a:pPr lvl="0"/>
            <a:r>
              <a:rPr lang="en-US" dirty="0"/>
              <a:t>Entering of floating inorganic materials into the stream.</a:t>
            </a:r>
          </a:p>
          <a:p>
            <a:pPr lvl="0"/>
            <a:r>
              <a:rPr lang="en-US" dirty="0"/>
              <a:t>Rainfall runoff was to be utilized of a large area of 500ha.  </a:t>
            </a:r>
          </a:p>
          <a:p>
            <a:pPr marL="45720" indent="0">
              <a:buNone/>
            </a:pPr>
            <a:endParaRPr lang="en-US" dirty="0"/>
          </a:p>
        </p:txBody>
      </p:sp>
      <p:sp>
        <p:nvSpPr>
          <p:cNvPr id="4" name="Date Placeholder 3"/>
          <p:cNvSpPr>
            <a:spLocks noGrp="1"/>
          </p:cNvSpPr>
          <p:nvPr>
            <p:ph type="dt" sz="half" idx="10"/>
          </p:nvPr>
        </p:nvSpPr>
        <p:spPr/>
        <p:txBody>
          <a:bodyPr/>
          <a:lstStyle/>
          <a:p>
            <a:fld id="{71EFC3C6-A6ED-45B2-84CD-CB66FD3144DC}" type="datetime1">
              <a:rPr lang="en-US" smtClean="0"/>
              <a:pPr/>
              <a:t>2/7/2013</a:t>
            </a:fld>
            <a:endParaRPr lang="en-US"/>
          </a:p>
        </p:txBody>
      </p:sp>
      <p:sp>
        <p:nvSpPr>
          <p:cNvPr id="5" name="Footer Placeholder 4"/>
          <p:cNvSpPr>
            <a:spLocks noGrp="1"/>
          </p:cNvSpPr>
          <p:nvPr>
            <p:ph type="ftr" sz="quarter" idx="11"/>
          </p:nvPr>
        </p:nvSpPr>
        <p:spPr/>
        <p:txBody>
          <a:bodyPr/>
          <a:lstStyle/>
          <a:p>
            <a:r>
              <a:rPr lang="en-US" dirty="0" smtClean="0"/>
              <a:t>Dass Rasayanic Services</a:t>
            </a:r>
            <a:endParaRPr lang="en-US" dirty="0"/>
          </a:p>
        </p:txBody>
      </p:sp>
    </p:spTree>
    <p:extLst>
      <p:ext uri="{BB962C8B-B14F-4D97-AF65-F5344CB8AC3E}">
        <p14:creationId xmlns:p14="http://schemas.microsoft.com/office/powerpoint/2010/main" xmlns="" val="2082201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693</TotalTime>
  <Words>1371</Words>
  <Application>Microsoft Office PowerPoint</Application>
  <PresentationFormat>On-screen Show (4:3)</PresentationFormat>
  <Paragraphs>227</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Wetland a major tool for rural development and river pollution control </vt:lpstr>
      <vt:lpstr>We….</vt:lpstr>
      <vt:lpstr>Environmental issue of Kakretha and Gailana……..</vt:lpstr>
      <vt:lpstr>Environmental issue of Kakretha and Gailana……..</vt:lpstr>
      <vt:lpstr>Base Line Conditions… </vt:lpstr>
      <vt:lpstr>Base Line Conditions… </vt:lpstr>
      <vt:lpstr>Base Line Conditions… </vt:lpstr>
      <vt:lpstr>Previous Efforts for restoration of ecology </vt:lpstr>
      <vt:lpstr>Constraints for planning </vt:lpstr>
      <vt:lpstr>Terrain Description… </vt:lpstr>
      <vt:lpstr>Slide 11</vt:lpstr>
      <vt:lpstr>Possible mitigation measures…</vt:lpstr>
      <vt:lpstr>Wetland…</vt:lpstr>
      <vt:lpstr>Methodology adopted for designing </vt:lpstr>
      <vt:lpstr>Schematics …</vt:lpstr>
      <vt:lpstr>Design considerations for wetland </vt:lpstr>
      <vt:lpstr>Pre-Treatment </vt:lpstr>
      <vt:lpstr>Design for organic removal: </vt:lpstr>
      <vt:lpstr>Calculations</vt:lpstr>
      <vt:lpstr>Mitigation employed on watershed </vt:lpstr>
      <vt:lpstr>Mitigation employed on watershed </vt:lpstr>
      <vt:lpstr>Present Scenario… </vt:lpstr>
      <vt:lpstr>Present Scenario…</vt:lpstr>
      <vt:lpstr>Present Scenario…</vt:lpstr>
      <vt:lpstr>Developed forest land</vt:lpstr>
      <vt:lpstr>Formation of reed beds….</vt:lpstr>
      <vt:lpstr>Results…..</vt:lpstr>
      <vt:lpstr>Results…</vt:lpstr>
      <vt:lpstr>Results….</vt:lpstr>
      <vt:lpstr>Google Images of site…..</vt:lpstr>
      <vt:lpstr>Slide 31</vt:lpstr>
      <vt:lpstr>Slide 32</vt:lpstr>
      <vt:lpstr>Slide 33</vt:lpstr>
    </vt:vector>
  </TitlesOfParts>
  <Company>Dass Rasayanic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 a major tool for rural development and river pollution control </dc:title>
  <dc:creator>Dinkar saxena</dc:creator>
  <cp:lastModifiedBy>Dinkar Saxena</cp:lastModifiedBy>
  <cp:revision>61</cp:revision>
  <dcterms:created xsi:type="dcterms:W3CDTF">2013-01-30T09:55:33Z</dcterms:created>
  <dcterms:modified xsi:type="dcterms:W3CDTF">2013-02-07T08:03:57Z</dcterms:modified>
</cp:coreProperties>
</file>