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1" r:id="rId3"/>
    <p:sldId id="258" r:id="rId4"/>
    <p:sldId id="259" r:id="rId5"/>
    <p:sldId id="260" r:id="rId6"/>
    <p:sldId id="282" r:id="rId7"/>
    <p:sldId id="262" r:id="rId8"/>
    <p:sldId id="263" r:id="rId9"/>
    <p:sldId id="265" r:id="rId10"/>
    <p:sldId id="266" r:id="rId11"/>
    <p:sldId id="267" r:id="rId12"/>
    <p:sldId id="278" r:id="rId13"/>
    <p:sldId id="269" r:id="rId14"/>
    <p:sldId id="270" r:id="rId15"/>
    <p:sldId id="271" r:id="rId16"/>
    <p:sldId id="273" r:id="rId17"/>
    <p:sldId id="268" r:id="rId18"/>
    <p:sldId id="272" r:id="rId19"/>
    <p:sldId id="274" r:id="rId20"/>
    <p:sldId id="275" r:id="rId21"/>
    <p:sldId id="279" r:id="rId22"/>
    <p:sldId id="281" r:id="rId23"/>
    <p:sldId id="283" r:id="rId24"/>
    <p:sldId id="276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84058-5218-4658-98D3-F2E5BD6525A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AC682-AF06-45E4-9155-A27A639D8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B2904A-30E9-4894-A4A8-73511F6AC4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B2904A-30E9-4894-A4A8-73511F6AC4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WATERSHED MANAGEMENT  IN URBAN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001000" cy="505264"/>
          </a:xfrm>
        </p:spPr>
        <p:txBody>
          <a:bodyPr>
            <a:normAutofit/>
          </a:bodyPr>
          <a:lstStyle/>
          <a:p>
            <a:r>
              <a:rPr lang="en-US" dirty="0" smtClean="0"/>
              <a:t>ISSSUES DESIGN REQUIRMENT &amp; MITIGATIONS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3657600"/>
            <a:ext cx="58762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4800" dirty="0" smtClean="0"/>
          </a:p>
          <a:p>
            <a:pPr algn="r"/>
            <a:r>
              <a:rPr lang="en-US" sz="4800" dirty="0" smtClean="0"/>
              <a:t>Dinkar Saxena</a:t>
            </a:r>
            <a:endParaRPr lang="en-US" sz="6600" dirty="0" smtClean="0"/>
          </a:p>
          <a:p>
            <a:pPr algn="r"/>
            <a:r>
              <a:rPr lang="en-US" sz="1600" dirty="0"/>
              <a:t>Chartered Engineer (India), M/128465/1</a:t>
            </a:r>
          </a:p>
          <a:p>
            <a:pPr algn="r"/>
            <a:r>
              <a:rPr lang="en-US" sz="1600" dirty="0"/>
              <a:t>M. Sc., M.I.E., C. Eng., F.I.P.H.E., PGDM, MASHRAE</a:t>
            </a:r>
          </a:p>
          <a:p>
            <a:pPr algn="r"/>
            <a:r>
              <a:rPr lang="en-US" sz="1600" dirty="0"/>
              <a:t>Environment Management System Auditor</a:t>
            </a:r>
          </a:p>
          <a:p>
            <a:pPr algn="r"/>
            <a:r>
              <a:rPr lang="en-US" sz="1600" dirty="0"/>
              <a:t>Social accountability Auditor 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Impacts of urbanization…</a:t>
            </a:r>
            <a:br>
              <a:rPr lang="en-US" b="1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Urbanization results in land development Increase in impervious areas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Altering stream channels and reduction in riparian corridor Results in increased run off carrying pollutants to receiving water bodies</a:t>
            </a:r>
          </a:p>
          <a:p>
            <a:r>
              <a:rPr lang="en-US" dirty="0" smtClean="0"/>
              <a:t>Drains obstructed by service lines results Increased sediment yield and pollutants</a:t>
            </a:r>
          </a:p>
          <a:p>
            <a:r>
              <a:rPr lang="en-US" dirty="0" smtClean="0"/>
              <a:t>Urban flooding</a:t>
            </a:r>
          </a:p>
          <a:p>
            <a:r>
              <a:rPr lang="en-US" dirty="0" smtClean="0"/>
              <a:t>Overland flow of Wastewater from drains</a:t>
            </a:r>
          </a:p>
          <a:p>
            <a:r>
              <a:rPr lang="en-US" dirty="0" smtClean="0"/>
              <a:t>Wet weather flow due to rainfall collects harmful organic and inorganic pollutants thus Receiving water bodies are badly affected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Focus on Key Issues…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Control and treatment of both wet dry weather flow</a:t>
            </a:r>
          </a:p>
          <a:p>
            <a:r>
              <a:rPr lang="en-US" b="1" dirty="0" smtClean="0"/>
              <a:t>Efficient drainage and treatment system</a:t>
            </a:r>
          </a:p>
          <a:p>
            <a:r>
              <a:rPr lang="en-US" b="1" dirty="0" smtClean="0"/>
              <a:t>Structural integrity of such system</a:t>
            </a:r>
          </a:p>
          <a:p>
            <a:r>
              <a:rPr lang="en-US" b="1" dirty="0" smtClean="0"/>
              <a:t>Provision of traps for sediment collection</a:t>
            </a:r>
          </a:p>
          <a:p>
            <a:r>
              <a:rPr lang="en-US" b="1" dirty="0" smtClean="0"/>
              <a:t>Real-time monitoring of water quality</a:t>
            </a:r>
          </a:p>
          <a:p>
            <a:r>
              <a:rPr lang="en-US" b="1" dirty="0" smtClean="0"/>
              <a:t>Effect of these discharges in receiving water bodies</a:t>
            </a:r>
          </a:p>
          <a:p>
            <a:r>
              <a:rPr lang="en-US" b="1" dirty="0" smtClean="0"/>
              <a:t>Preserve urban natural areas (public parks and green spaces)</a:t>
            </a:r>
          </a:p>
          <a:p>
            <a:r>
              <a:rPr lang="en-US" b="1" dirty="0" smtClean="0"/>
              <a:t>How to reduce imperviousness in urban areas</a:t>
            </a:r>
          </a:p>
          <a:p>
            <a:r>
              <a:rPr lang="en-US" b="1" dirty="0" smtClean="0"/>
              <a:t>Best management practices (BMPs)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96712"/>
          </a:xfrm>
        </p:spPr>
        <p:txBody>
          <a:bodyPr>
            <a:noAutofit/>
          </a:bodyPr>
          <a:lstStyle/>
          <a:p>
            <a:r>
              <a:rPr lang="en-US" sz="9600" dirty="0" smtClean="0"/>
              <a:t>Tools for urban watershed… 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Development of Integrated Models for Urban Drainage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1. Cities with Complex Drainage systems </a:t>
            </a:r>
            <a:endParaRPr lang="en-US" dirty="0" smtClean="0"/>
          </a:p>
          <a:p>
            <a:r>
              <a:rPr lang="en-US" b="1" dirty="0" smtClean="0"/>
              <a:t>2. Integrated management (Climate change, Pollution control, storm water and sewage network management and flood prevention)</a:t>
            </a:r>
            <a:endParaRPr lang="en-US" dirty="0" smtClean="0"/>
          </a:p>
          <a:p>
            <a:r>
              <a:rPr lang="en-US" b="1" dirty="0" smtClean="0"/>
              <a:t>3. The need of Decision support online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Need integrated complex models, using the advanced technologies GIS SCADA etc)</a:t>
            </a:r>
          </a:p>
          <a:p>
            <a:r>
              <a:rPr lang="en-US" dirty="0" smtClean="0"/>
              <a:t>Modeling (</a:t>
            </a:r>
            <a:r>
              <a:rPr lang="en-US" b="1" dirty="0" smtClean="0"/>
              <a:t>geographic information system</a:t>
            </a:r>
            <a:r>
              <a:rPr lang="en-US" dirty="0" smtClean="0"/>
              <a:t>, </a:t>
            </a:r>
            <a:r>
              <a:rPr lang="en-US" b="1" dirty="0" smtClean="0"/>
              <a:t>supervisory control and data acquisition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– GIS software</a:t>
            </a:r>
          </a:p>
          <a:p>
            <a:r>
              <a:rPr lang="en-US" dirty="0" smtClean="0"/>
              <a:t>– model software</a:t>
            </a:r>
          </a:p>
          <a:p>
            <a:r>
              <a:rPr lang="en-US" dirty="0" smtClean="0"/>
              <a:t>– Design of Drainage System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PRE-PROCESSING WITH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A GIS is a computer system capable of capturing, storing, analyzing, and displaying geographically referenced information</a:t>
            </a:r>
          </a:p>
          <a:p>
            <a:r>
              <a:rPr lang="en-US" dirty="0" smtClean="0"/>
              <a:t>GIS can display the Earth in realistic, 3D perspective views &amp; animations that convey information more effectively</a:t>
            </a:r>
          </a:p>
          <a:p>
            <a:r>
              <a:rPr lang="en-US" dirty="0" smtClean="0"/>
              <a:t>The main purpose of GIS analysis is to study the topographical characteristics of the study area which is further used for flood </a:t>
            </a:r>
            <a:r>
              <a:rPr lang="en-US" dirty="0" err="1" smtClean="0"/>
              <a:t>modelling</a:t>
            </a:r>
            <a:endParaRPr lang="en-US" dirty="0" smtClean="0"/>
          </a:p>
          <a:p>
            <a:r>
              <a:rPr lang="en-US" dirty="0" smtClean="0"/>
              <a:t>Clipping map as catchment shape</a:t>
            </a:r>
          </a:p>
          <a:p>
            <a:r>
              <a:rPr lang="en-US" dirty="0" smtClean="0"/>
              <a:t>Making Terrain map with interpolation</a:t>
            </a:r>
          </a:p>
          <a:p>
            <a:r>
              <a:rPr lang="en-US" dirty="0" smtClean="0"/>
              <a:t>Making grid-Raster data set</a:t>
            </a:r>
          </a:p>
          <a:p>
            <a:r>
              <a:rPr lang="en-US" dirty="0" smtClean="0"/>
              <a:t>Exporting data set as </a:t>
            </a:r>
            <a:r>
              <a:rPr lang="en-US" dirty="0" err="1" smtClean="0"/>
              <a:t>Ascii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3D representation of building within catchment area</a:t>
            </a:r>
          </a:p>
          <a:p>
            <a:r>
              <a:rPr lang="en-US" dirty="0" smtClean="0"/>
              <a:t>3D representation of road network within catchment area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Rainfall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Difference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8100"/>
                          </a:solidFill>
                          <a:latin typeface="Arial"/>
                          <a:ea typeface="Calibri"/>
                          <a:cs typeface="Times New Roman"/>
                        </a:rPr>
                        <a:t>Spatial scale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8100"/>
                          </a:solidFill>
                          <a:latin typeface="Arial"/>
                          <a:ea typeface="Calibri"/>
                          <a:cs typeface="Times New Roman"/>
                        </a:rPr>
                        <a:t>Temporal scale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CD"/>
                          </a:solidFill>
                          <a:latin typeface="Arial"/>
                          <a:ea typeface="Calibri"/>
                          <a:cs typeface="Times New Roman"/>
                        </a:rPr>
                        <a:t>River/watershed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CD"/>
                          </a:solidFill>
                          <a:latin typeface="Arial"/>
                          <a:ea typeface="Calibri"/>
                          <a:cs typeface="Times New Roman"/>
                        </a:rPr>
                        <a:t>hydrology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D0065"/>
                          </a:solidFill>
                          <a:latin typeface="Arial"/>
                          <a:ea typeface="Calibri"/>
                          <a:cs typeface="Times New Roman"/>
                        </a:rPr>
                        <a:t>large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D0065"/>
                          </a:solidFill>
                          <a:latin typeface="Arial"/>
                          <a:ea typeface="Calibri"/>
                          <a:cs typeface="Times New Roman"/>
                        </a:rPr>
                        <a:t>year, day, hour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CD"/>
                          </a:solidFill>
                          <a:latin typeface="Arial"/>
                          <a:ea typeface="Calibri"/>
                          <a:cs typeface="Times New Roman"/>
                        </a:rPr>
                        <a:t>Urban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CD"/>
                          </a:solidFill>
                          <a:latin typeface="Arial"/>
                          <a:ea typeface="Calibri"/>
                          <a:cs typeface="Times New Roman"/>
                        </a:rPr>
                        <a:t>hydrology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7575D2"/>
                          </a:solidFill>
                          <a:latin typeface="Arial"/>
                          <a:ea typeface="Calibri"/>
                          <a:cs typeface="Times New Roman"/>
                        </a:rPr>
                        <a:t>relative small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7575D2"/>
                          </a:solidFill>
                          <a:latin typeface="Arial"/>
                          <a:ea typeface="Calibri"/>
                          <a:cs typeface="Times New Roman"/>
                        </a:rPr>
                        <a:t>day, hour, minute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.. What is nature's way ? 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to urbanization, nature utilized the vegetation in the habitat (the leaves of trees etc.) to attenuate the run-off, encouraged </a:t>
            </a:r>
            <a:r>
              <a:rPr lang="en-US" dirty="0" err="1" smtClean="0"/>
              <a:t>evapo</a:t>
            </a:r>
            <a:r>
              <a:rPr lang="en-US" dirty="0" smtClean="0"/>
              <a:t>-transpiration and slowly recharged ground water aquifers via percolation *</a:t>
            </a:r>
          </a:p>
          <a:p>
            <a:r>
              <a:rPr lang="en-US" b="1" i="1" dirty="0" smtClean="0"/>
              <a:t>..Spatially distributed system storage ..</a:t>
            </a:r>
          </a:p>
          <a:p>
            <a:r>
              <a:rPr lang="en-US" b="1" dirty="0" smtClean="0"/>
              <a:t>Distributed Systems ?</a:t>
            </a:r>
          </a:p>
          <a:p>
            <a:pPr>
              <a:buNone/>
            </a:pPr>
            <a:r>
              <a:rPr lang="en-US" dirty="0" smtClean="0"/>
              <a:t>Nature has evolved balanced hydrological and hydro -geological interactions with relatively </a:t>
            </a:r>
            <a:r>
              <a:rPr lang="en-US" b="1" i="1" dirty="0" smtClean="0"/>
              <a:t>SLOW DYNAMICS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Managing urban runoff…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Imperviousness in urban areas results in almost 10 times runoff as compared to vegetated area of same extend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Insufficient drainage capacity still the cause of urban flooding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	New developments should focus on restoring vegetation in urban areas by  constructing parks, planting roadside trees, preserving wetlands, protecting sensitive ecological areas etc.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holistic approach for designing and laying storm water drains.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This should be as close to natural drainage pattern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Urban Drainage Concerns…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Now, drainage management includes – Additional goal of improving water quality</a:t>
            </a:r>
          </a:p>
          <a:p>
            <a:r>
              <a:rPr lang="en-US" dirty="0" smtClean="0"/>
              <a:t>Is there an alternative, more sustainable way to approach the development of urban drainage?</a:t>
            </a:r>
          </a:p>
          <a:p>
            <a:r>
              <a:rPr lang="en-US" b="1" dirty="0" smtClean="0"/>
              <a:t>Sustainability…</a:t>
            </a:r>
          </a:p>
          <a:p>
            <a:r>
              <a:rPr lang="en-US" dirty="0" smtClean="0"/>
              <a:t>Making use of present resources without compromising their use for the future</a:t>
            </a:r>
          </a:p>
          <a:p>
            <a:r>
              <a:rPr lang="en-US" dirty="0" smtClean="0"/>
              <a:t>Preserving the planet for the next generation</a:t>
            </a:r>
          </a:p>
          <a:p>
            <a:r>
              <a:rPr lang="en-US" dirty="0" smtClean="0"/>
              <a:t>Helping the less fortunate to have a decent standard of living</a:t>
            </a:r>
          </a:p>
          <a:p>
            <a:r>
              <a:rPr lang="en-US" dirty="0" smtClean="0"/>
              <a:t>Going back to </a:t>
            </a:r>
            <a:r>
              <a:rPr lang="en-US" b="1" i="1" dirty="0" smtClean="0"/>
              <a:t>BASICS and mimicking Nature's way by implementing </a:t>
            </a:r>
            <a:r>
              <a:rPr lang="en-US" dirty="0" smtClean="0"/>
              <a:t>controls as close</a:t>
            </a:r>
            <a:r>
              <a:rPr lang="en-US" i="1" dirty="0" smtClean="0"/>
              <a:t> </a:t>
            </a:r>
            <a:r>
              <a:rPr lang="en-US" dirty="0" smtClean="0"/>
              <a:t>to possible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BMPs…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Structural </a:t>
            </a:r>
          </a:p>
          <a:p>
            <a:r>
              <a:rPr lang="en-US" dirty="0" smtClean="0"/>
              <a:t>Engineered devices implemented to control, treat, or prevent storm water runoff pollution.</a:t>
            </a:r>
          </a:p>
          <a:p>
            <a:pPr>
              <a:buNone/>
            </a:pPr>
            <a:r>
              <a:rPr lang="en-US" b="1" dirty="0" smtClean="0"/>
              <a:t>Innovative mechanisms/devices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Stormwater</a:t>
            </a:r>
            <a:r>
              <a:rPr lang="en-US" dirty="0" smtClean="0"/>
              <a:t> ponds</a:t>
            </a:r>
          </a:p>
          <a:p>
            <a:r>
              <a:rPr lang="en-US" dirty="0" smtClean="0"/>
              <a:t>Infiltration/ filtering systems</a:t>
            </a:r>
          </a:p>
          <a:p>
            <a:r>
              <a:rPr lang="en-US" dirty="0" smtClean="0"/>
              <a:t>Open channels</a:t>
            </a:r>
          </a:p>
          <a:p>
            <a:r>
              <a:rPr lang="en-US" dirty="0" smtClean="0"/>
              <a:t>Constructed treatment wetlands</a:t>
            </a:r>
          </a:p>
          <a:p>
            <a:pPr>
              <a:buNone/>
            </a:pPr>
            <a:r>
              <a:rPr lang="en-US" b="1" dirty="0" smtClean="0"/>
              <a:t>Nonstructural</a:t>
            </a:r>
          </a:p>
          <a:p>
            <a:r>
              <a:rPr lang="en-US" dirty="0" smtClean="0"/>
              <a:t>Alternative site design - rooftop runoff</a:t>
            </a:r>
          </a:p>
          <a:p>
            <a:r>
              <a:rPr lang="en-US" dirty="0" smtClean="0"/>
              <a:t>Aquatic buffers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stormwater</a:t>
            </a:r>
            <a:r>
              <a:rPr lang="en-US" dirty="0" smtClean="0"/>
              <a:t> discharges</a:t>
            </a:r>
          </a:p>
          <a:p>
            <a:r>
              <a:rPr lang="en-US" dirty="0" smtClean="0"/>
              <a:t>Pollution prevention</a:t>
            </a:r>
          </a:p>
          <a:p>
            <a:r>
              <a:rPr lang="en-US" dirty="0" smtClean="0"/>
              <a:t>Zoning and ordinances</a:t>
            </a:r>
          </a:p>
          <a:p>
            <a:r>
              <a:rPr lang="en-US" dirty="0" smtClean="0"/>
              <a:t>Public education program and</a:t>
            </a:r>
          </a:p>
          <a:p>
            <a:r>
              <a:rPr lang="en-US" dirty="0" smtClean="0"/>
              <a:t>Good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WATRSHED…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area from which all water drains flow to a destination such as a river pond area from which all water drains, flow to a destination such as a river, pond, stream, lake, or estuary. It is a catchment basin that is bound by topographic features.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Detention/Retention Ponds and Wetlands…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Detention/Retention ponds constructed along urban drainage systems to provide temporary storage for  storm water peak flows, controlled pond outlet</a:t>
            </a:r>
          </a:p>
          <a:p>
            <a:r>
              <a:rPr lang="en-US" b="1" dirty="0" smtClean="0"/>
              <a:t>Detention pond- dry between flood events</a:t>
            </a:r>
          </a:p>
          <a:p>
            <a:r>
              <a:rPr lang="en-US" b="1" dirty="0" smtClean="0"/>
              <a:t>Retention pond- some water always (lake!)</a:t>
            </a:r>
          </a:p>
          <a:p>
            <a:r>
              <a:rPr lang="en-US" b="1" dirty="0" smtClean="0"/>
              <a:t>Wetlands are retention ponds with plants</a:t>
            </a:r>
          </a:p>
          <a:p>
            <a:r>
              <a:rPr lang="en-US" b="1" dirty="0" smtClean="0"/>
              <a:t>Reed family help in pollutant retention as well</a:t>
            </a:r>
          </a:p>
          <a:p>
            <a:r>
              <a:rPr lang="en-US" dirty="0" smtClean="0"/>
              <a:t>temporary storing of storm water, reduce flow peaks, reduce the pipe size of downstream</a:t>
            </a:r>
          </a:p>
          <a:p>
            <a:r>
              <a:rPr lang="en-US" dirty="0" smtClean="0"/>
              <a:t>reduce runoff pollution</a:t>
            </a:r>
          </a:p>
          <a:p>
            <a:r>
              <a:rPr lang="en-US" dirty="0" smtClean="0"/>
              <a:t>rainwater reuse</a:t>
            </a:r>
          </a:p>
          <a:p>
            <a:r>
              <a:rPr lang="en-US" dirty="0" smtClean="0"/>
              <a:t>Detention tank with multi-function(flood control, pollution control, rainwater reuse).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Shreeji</a:t>
            </a:r>
            <a:r>
              <a:rPr lang="en-US" dirty="0" smtClean="0"/>
              <a:t> </a:t>
            </a:r>
            <a:r>
              <a:rPr lang="en-US" dirty="0" err="1" smtClean="0"/>
              <a:t>Shivasha</a:t>
            </a:r>
            <a:r>
              <a:rPr lang="en-US" dirty="0" smtClean="0"/>
              <a:t> Mathura…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Separate storm water &amp; sewage carrying system</a:t>
            </a:r>
          </a:p>
          <a:p>
            <a:r>
              <a:rPr lang="en-US" dirty="0" smtClean="0"/>
              <a:t>Parks are designed _700 mm from road level. Providing almost 10 hrs. rain fall storage capacity at 80% of peak rainfall recorded.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darins</a:t>
            </a:r>
            <a:r>
              <a:rPr lang="en-US" dirty="0" smtClean="0"/>
              <a:t> are terminating at nearest park or green area. Having well designed RWH tube settler, based settling system with Injection well.</a:t>
            </a:r>
          </a:p>
          <a:p>
            <a:r>
              <a:rPr lang="en-US" dirty="0" smtClean="0"/>
              <a:t>There is overflow weir system is provided to prevent urban flooding .</a:t>
            </a:r>
          </a:p>
          <a:p>
            <a:r>
              <a:rPr lang="en-US" dirty="0" smtClean="0"/>
              <a:t>For dry weather flow treatment STP is installed  based on UASB followed by MBBR .</a:t>
            </a:r>
          </a:p>
          <a:p>
            <a:r>
              <a:rPr lang="en-US" dirty="0" smtClean="0"/>
              <a:t>Treated wastewater is proposed to be utilized for plantation within the campus.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Kakretha</a:t>
            </a:r>
            <a:r>
              <a:rPr lang="en-US" dirty="0" smtClean="0"/>
              <a:t> Wetland…</a:t>
            </a:r>
            <a:endParaRPr lang="en-US" dirty="0"/>
          </a:p>
        </p:txBody>
      </p:sp>
      <p:pic>
        <p:nvPicPr>
          <p:cNvPr id="7" name="Content Placeholder 6" descr="kakret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kakreth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789052"/>
            <a:ext cx="4268629" cy="5687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Challenges ahead…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Integrated development of water sector and sewage</a:t>
            </a:r>
          </a:p>
          <a:p>
            <a:r>
              <a:rPr lang="en-US" dirty="0" smtClean="0"/>
              <a:t>How to provide optimal drainage capacity</a:t>
            </a:r>
          </a:p>
          <a:p>
            <a:r>
              <a:rPr lang="en-US" dirty="0" smtClean="0"/>
              <a:t>Evolve technical guidelines for restoration and management of urban</a:t>
            </a:r>
          </a:p>
          <a:p>
            <a:r>
              <a:rPr lang="en-US" dirty="0" smtClean="0"/>
              <a:t>streams and riparian</a:t>
            </a:r>
          </a:p>
          <a:p>
            <a:r>
              <a:rPr lang="en-US" dirty="0" smtClean="0"/>
              <a:t>Formulate tools for effectively executing the planning, design, operation, and regulation of urban water resource projects</a:t>
            </a:r>
          </a:p>
          <a:p>
            <a:r>
              <a:rPr lang="en-US" dirty="0" smtClean="0"/>
              <a:t>Urban watershed management goals</a:t>
            </a:r>
          </a:p>
          <a:p>
            <a:r>
              <a:rPr lang="en-US" dirty="0" smtClean="0"/>
              <a:t>Water quality improvement</a:t>
            </a:r>
          </a:p>
          <a:p>
            <a:r>
              <a:rPr lang="en-US" dirty="0" smtClean="0"/>
              <a:t>Flood hazard reduction</a:t>
            </a:r>
          </a:p>
          <a:p>
            <a:r>
              <a:rPr lang="en-US" dirty="0" smtClean="0"/>
              <a:t>Stream and riparian restoration</a:t>
            </a:r>
          </a:p>
          <a:p>
            <a:r>
              <a:rPr lang="en-US" dirty="0" smtClean="0"/>
              <a:t>Improve public awareness on waste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1"/>
            <a:ext cx="3200400" cy="99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Thanks ….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3048000"/>
            <a:ext cx="2209800" cy="9695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patient listening …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Placeholder 7" descr="IMAG00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914400" y="5181600"/>
            <a:ext cx="7772400" cy="969505"/>
          </a:xfrm>
          <a:prstGeom prst="rect">
            <a:avLst/>
          </a:prstGeom>
        </p:spPr>
        <p:txBody>
          <a:bodyPr vert="horz" lIns="64008" rIns="45720" bIns="45720" anchor="t">
            <a:normAutofit fontScale="77500" lnSpcReduction="20000"/>
          </a:bodyPr>
          <a:lstStyle/>
          <a:p>
            <a:r>
              <a:rPr lang="en-US" sz="1600" b="1" dirty="0"/>
              <a:t>References</a:t>
            </a:r>
            <a:r>
              <a:rPr lang="en-US" sz="16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Urban </a:t>
            </a:r>
            <a:r>
              <a:rPr lang="en-US" sz="1400" b="1" dirty="0"/>
              <a:t>Watershed </a:t>
            </a:r>
            <a:r>
              <a:rPr lang="en-US" sz="1400" b="1" dirty="0" smtClean="0"/>
              <a:t>Management,  Dr</a:t>
            </a:r>
            <a:r>
              <a:rPr lang="en-US" sz="1400" b="1" dirty="0"/>
              <a:t>. </a:t>
            </a:r>
            <a:r>
              <a:rPr lang="en-US" sz="1400" b="1" dirty="0" err="1"/>
              <a:t>Sreeja</a:t>
            </a:r>
            <a:r>
              <a:rPr lang="en-US" sz="1400" b="1" dirty="0"/>
              <a:t> P</a:t>
            </a:r>
            <a:r>
              <a:rPr lang="en-US" sz="1400" b="1" dirty="0" smtClean="0"/>
              <a:t>., Assistant Professor, Department </a:t>
            </a:r>
            <a:r>
              <a:rPr lang="en-US" sz="1400" b="1" dirty="0"/>
              <a:t>of Civil </a:t>
            </a:r>
            <a:r>
              <a:rPr lang="en-US" sz="1400" b="1" dirty="0" smtClean="0"/>
              <a:t>Engineering, IIT </a:t>
            </a:r>
            <a:r>
              <a:rPr lang="en-US" sz="1400" b="1" dirty="0" err="1" smtClean="0"/>
              <a:t>Guwahati</a:t>
            </a: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endParaRPr lang="en-US" sz="1400" b="1" dirty="0" smtClean="0"/>
          </a:p>
          <a:p>
            <a:r>
              <a:rPr lang="en-GB" sz="1400" b="1" dirty="0" smtClean="0"/>
              <a:t>*-integrated </a:t>
            </a:r>
            <a:r>
              <a:rPr lang="en-GB" sz="1400" b="1" dirty="0"/>
              <a:t>Watershed Management &amp; Rainwater Harvesting</a:t>
            </a:r>
          </a:p>
          <a:p>
            <a:r>
              <a:rPr lang="en-GB" sz="1400" b="1" dirty="0"/>
              <a:t>Prof. T. I. </a:t>
            </a:r>
            <a:r>
              <a:rPr lang="en-GB" sz="1400" b="1" dirty="0" err="1"/>
              <a:t>Eldho</a:t>
            </a:r>
            <a:r>
              <a:rPr lang="en-GB" sz="1400" b="1" dirty="0"/>
              <a:t>, Department of Civil Engineering, Indian Institute of Technology Bombay/ India.  </a:t>
            </a:r>
            <a:endParaRPr lang="en-US" sz="1400" b="1" dirty="0"/>
          </a:p>
          <a:p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Watersheds…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Watersheds come in all shapes and sizes.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667000"/>
          <a:ext cx="6934200" cy="389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544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Times New Roman"/>
                        </a:rPr>
                        <a:t>Watershed (ha)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latin typeface="Calibri"/>
                          <a:ea typeface="Calibri"/>
                          <a:cs typeface="Times New Roman"/>
                        </a:rPr>
                        <a:t>Classification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50,000-2,00,000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Watershed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10,000-50,000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Sub-watershed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1,000-10,000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Milli- watershed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100-1,000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Micro-watershed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10-100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Mini-watershed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tershed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5430" y="1935163"/>
            <a:ext cx="5833139" cy="438943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TERSH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5762" y="1826161"/>
            <a:ext cx="6254237" cy="4727039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2133600" y="990600"/>
            <a:ext cx="5486400" cy="5486400"/>
            <a:chOff x="2520" y="5730"/>
            <a:chExt cx="7200" cy="7406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2520" y="5730"/>
              <a:ext cx="7200" cy="7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170" y="6193"/>
              <a:ext cx="1350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Precipitation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3870" y="7119"/>
              <a:ext cx="1650" cy="77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latin typeface="Times New Roman" pitchFamily="18" charset="0"/>
                </a:rPr>
                <a:t>Interception Storage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820" y="8199"/>
              <a:ext cx="1650" cy="77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latin typeface="Times New Roman" pitchFamily="18" charset="0"/>
                </a:rPr>
                <a:t>Surface Runoff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3870" y="11439"/>
              <a:ext cx="1650" cy="77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latin typeface="Times New Roman" pitchFamily="18" charset="0"/>
                </a:rPr>
                <a:t>Groundwater Storage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7920" y="11439"/>
              <a:ext cx="1650" cy="77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latin typeface="Times New Roman" pitchFamily="18" charset="0"/>
                </a:rPr>
                <a:t>Channel Processes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870" y="9896"/>
              <a:ext cx="1650" cy="77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latin typeface="Times New Roman" pitchFamily="18" charset="0"/>
                </a:rPr>
                <a:t>Interflow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7920" y="10050"/>
              <a:ext cx="1650" cy="77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latin typeface="Times New Roman" pitchFamily="18" charset="0"/>
                </a:rPr>
                <a:t>Direct Runoff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3870" y="8199"/>
              <a:ext cx="1650" cy="7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latin typeface="Times New Roman" pitchFamily="18" charset="0"/>
                </a:rPr>
                <a:t>Surface Storage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5520" y="11747"/>
              <a:ext cx="24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8820" y="10822"/>
              <a:ext cx="1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5520" y="8507"/>
              <a:ext cx="3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8820" y="8507"/>
              <a:ext cx="1" cy="1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7470" y="8507"/>
              <a:ext cx="1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5520" y="10359"/>
              <a:ext cx="24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6270" y="10976"/>
              <a:ext cx="1050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Baseflow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2970" y="10822"/>
              <a:ext cx="1350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Percolation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5070" y="9124"/>
              <a:ext cx="1350" cy="4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Infiltration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4620" y="10667"/>
              <a:ext cx="1" cy="7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4620" y="7890"/>
              <a:ext cx="0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4620" y="8970"/>
              <a:ext cx="0" cy="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6720" y="8970"/>
              <a:ext cx="1" cy="7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4620" y="9742"/>
              <a:ext cx="21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6720" y="7736"/>
              <a:ext cx="0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6120" y="7119"/>
              <a:ext cx="1050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    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3420" y="10359"/>
              <a:ext cx="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H="1">
              <a:off x="3420" y="8662"/>
              <a:ext cx="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3420" y="7582"/>
              <a:ext cx="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V="1">
              <a:off x="3420" y="6964"/>
              <a:ext cx="0" cy="33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2820" y="6347"/>
              <a:ext cx="1050" cy="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    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4770" y="6810"/>
              <a:ext cx="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1295400" y="60198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Times New Roman" pitchFamily="18" charset="0"/>
              </a:rPr>
              <a:t>Flowchart of simple watershed model (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</a:rPr>
              <a:t>McCuen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</a:rPr>
              <a:t>, 1989)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Urban watershed management goals…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/>
          <a:lstStyle/>
          <a:p>
            <a:r>
              <a:rPr lang="en-US" dirty="0" smtClean="0"/>
              <a:t>Water quality improvement</a:t>
            </a:r>
          </a:p>
          <a:p>
            <a:r>
              <a:rPr lang="en-US" dirty="0" smtClean="0"/>
              <a:t>Flood hazard reduction</a:t>
            </a:r>
          </a:p>
          <a:p>
            <a:r>
              <a:rPr lang="en-US" dirty="0" smtClean="0"/>
              <a:t>Stream and riparian restoration</a:t>
            </a:r>
          </a:p>
          <a:p>
            <a:r>
              <a:rPr lang="en-US" dirty="0" smtClean="0"/>
              <a:t>Improve public awareness on waste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watershed issues..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Too little water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shortage</a:t>
            </a:r>
          </a:p>
          <a:p>
            <a:pPr>
              <a:buNone/>
            </a:pPr>
            <a:r>
              <a:rPr lang="en-US" b="1" dirty="0" smtClean="0"/>
              <a:t>Polluted water</a:t>
            </a:r>
            <a:endParaRPr lang="en-US" dirty="0" smtClean="0"/>
          </a:p>
          <a:p>
            <a:r>
              <a:rPr lang="en-US" dirty="0" smtClean="0"/>
              <a:t>The discharges of wastewater by industry and households have considerable detrimental effects</a:t>
            </a:r>
          </a:p>
          <a:p>
            <a:r>
              <a:rPr lang="en-US" dirty="0" smtClean="0"/>
              <a:t>on water quality and on public and ecosystem health.</a:t>
            </a:r>
          </a:p>
          <a:p>
            <a:pPr>
              <a:buNone/>
            </a:pPr>
            <a:r>
              <a:rPr lang="en-US" b="1" dirty="0" smtClean="0"/>
              <a:t>Too much water</a:t>
            </a:r>
            <a:endParaRPr lang="en-US" dirty="0" smtClean="0"/>
          </a:p>
          <a:p>
            <a:r>
              <a:rPr lang="en-US" dirty="0" smtClean="0"/>
              <a:t>Frequencies increased or magnitudes of floods.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Why we need it at all…?</a:t>
            </a:r>
            <a:endParaRPr lang="en-US" dirty="0"/>
          </a:p>
        </p:txBody>
      </p:sp>
      <p:pic>
        <p:nvPicPr>
          <p:cNvPr id="7" name="Content Placeholder 6" descr="floo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599" y="1828800"/>
            <a:ext cx="3260827" cy="2514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904A-30E9-4894-A4A8-73511F6AC4D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45 th Engineers day</a:t>
            </a:r>
            <a:endParaRPr lang="en-US"/>
          </a:p>
        </p:txBody>
      </p:sp>
      <p:pic>
        <p:nvPicPr>
          <p:cNvPr id="8" name="Picture 7" descr="flood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752600"/>
            <a:ext cx="2028825" cy="2644124"/>
          </a:xfrm>
          <a:prstGeom prst="rect">
            <a:avLst/>
          </a:prstGeom>
        </p:spPr>
      </p:pic>
      <p:pic>
        <p:nvPicPr>
          <p:cNvPr id="9" name="Picture 8" descr="flooding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810000"/>
            <a:ext cx="3581400" cy="26764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1255</Words>
  <Application>Microsoft Office PowerPoint</Application>
  <PresentationFormat>On-screen Show (4:3)</PresentationFormat>
  <Paragraphs>247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WATERSHED MANAGEMENT  IN URBAN PERSPECTIVE</vt:lpstr>
      <vt:lpstr>WHAT IS WATRSHED…</vt:lpstr>
      <vt:lpstr>Watersheds…</vt:lpstr>
      <vt:lpstr>Slide 4</vt:lpstr>
      <vt:lpstr>Slide 5</vt:lpstr>
      <vt:lpstr>Slide 6</vt:lpstr>
      <vt:lpstr>Urban watershed management goals…</vt:lpstr>
      <vt:lpstr>Urban watershed issues..</vt:lpstr>
      <vt:lpstr>BUT Why we need it at all…?</vt:lpstr>
      <vt:lpstr>Impacts of urbanization… Urbanization results in land development Increase in impervious areas</vt:lpstr>
      <vt:lpstr>Focus on Key Issues…</vt:lpstr>
      <vt:lpstr>Tools for urban watershed… </vt:lpstr>
      <vt:lpstr>Development of Integrated Models for Urban Drainage Systems</vt:lpstr>
      <vt:lpstr>PRE-PROCESSING WITH GIS</vt:lpstr>
      <vt:lpstr>Rainfall data</vt:lpstr>
      <vt:lpstr>.. What is nature's way ? ..</vt:lpstr>
      <vt:lpstr>Managing urban runoff…</vt:lpstr>
      <vt:lpstr>Urban Drainage Concerns…</vt:lpstr>
      <vt:lpstr>BMPs…</vt:lpstr>
      <vt:lpstr>Detention/Retention Ponds and Wetlands…</vt:lpstr>
      <vt:lpstr>Shreeji Shivasha Mathura…</vt:lpstr>
      <vt:lpstr>Kakretha Wetland…</vt:lpstr>
      <vt:lpstr>Slide 23</vt:lpstr>
      <vt:lpstr>Challenges ahead…</vt:lpstr>
      <vt:lpstr>Thanks ….</vt:lpstr>
    </vt:vector>
  </TitlesOfParts>
  <Company>Dass Rasayanic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 MANAGEMENT  IN URBAN PERSPECTIVE</dc:title>
  <dc:creator>Dinkar Saxena</dc:creator>
  <cp:lastModifiedBy>Dinkar Saxena</cp:lastModifiedBy>
  <cp:revision>53</cp:revision>
  <dcterms:created xsi:type="dcterms:W3CDTF">2012-09-14T15:40:45Z</dcterms:created>
  <dcterms:modified xsi:type="dcterms:W3CDTF">2012-09-17T17:30:35Z</dcterms:modified>
</cp:coreProperties>
</file>